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9" r:id="rId3"/>
    <p:sldId id="321" r:id="rId4"/>
    <p:sldId id="322" r:id="rId5"/>
    <p:sldId id="352" r:id="rId6"/>
    <p:sldId id="335" r:id="rId7"/>
    <p:sldId id="351" r:id="rId8"/>
    <p:sldId id="355" r:id="rId9"/>
    <p:sldId id="356" r:id="rId10"/>
    <p:sldId id="357" r:id="rId11"/>
    <p:sldId id="358" r:id="rId12"/>
    <p:sldId id="341" r:id="rId13"/>
    <p:sldId id="342" r:id="rId14"/>
    <p:sldId id="353" r:id="rId15"/>
    <p:sldId id="329" r:id="rId16"/>
    <p:sldId id="345" r:id="rId17"/>
    <p:sldId id="346" r:id="rId18"/>
    <p:sldId id="349" r:id="rId19"/>
    <p:sldId id="350" r:id="rId20"/>
    <p:sldId id="332" r:id="rId21"/>
    <p:sldId id="343" r:id="rId22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CACF"/>
    <a:srgbClr val="007000"/>
    <a:srgbClr val="930341"/>
    <a:srgbClr val="0000FF"/>
    <a:srgbClr val="FF0066"/>
    <a:srgbClr val="FF3399"/>
    <a:srgbClr val="FF0000"/>
    <a:srgbClr val="9031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214"/>
    <p:restoredTop sz="94660"/>
  </p:normalViewPr>
  <p:slideViewPr>
    <p:cSldViewPr showGuides="1">
      <p:cViewPr>
        <p:scale>
          <a:sx n="66" d="100"/>
          <a:sy n="66" d="100"/>
        </p:scale>
        <p:origin x="-163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5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8.xml"/><Relationship Id="rId3" Type="http://schemas.openxmlformats.org/officeDocument/2006/relationships/slide" Target="slide9.xml"/><Relationship Id="rId2" Type="http://schemas.openxmlformats.org/officeDocument/2006/relationships/slide" Target="slide11.xml"/><Relationship Id="rId1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20" name="图片 86019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6023" name="矩形 86022"/>
          <p:cNvSpPr/>
          <p:nvPr/>
        </p:nvSpPr>
        <p:spPr>
          <a:xfrm>
            <a:off x="611188" y="1412875"/>
            <a:ext cx="7848600" cy="30241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8000"/>
                </a:solidFill>
                <a:effectLst>
                  <a:outerShdw dist="53882" dir="2699999" algn="ctr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平面图形面积整理</a:t>
            </a:r>
            <a:endParaRPr lang="zh-CN" altLang="en-US" sz="3600">
              <a:solidFill>
                <a:srgbClr val="008000"/>
              </a:solidFill>
              <a:effectLst>
                <a:outerShdw dist="53882" dir="2699999" algn="ctr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6027" name="文本框 86026"/>
          <p:cNvSpPr txBox="1"/>
          <p:nvPr/>
        </p:nvSpPr>
        <p:spPr>
          <a:xfrm>
            <a:off x="4080510" y="4984750"/>
            <a:ext cx="309880" cy="583565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t">
            <a:spAutoFit/>
          </a:bodyPr>
          <a:p>
            <a:endParaRPr lang="zh-CN" altLang="en-US" sz="3200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7218" name="任意多边形 137217"/>
          <p:cNvSpPr/>
          <p:nvPr/>
        </p:nvSpPr>
        <p:spPr>
          <a:xfrm rot="10800000">
            <a:off x="3995738" y="2924175"/>
            <a:ext cx="3097212" cy="1944688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7219" name="任意多边形 137218"/>
          <p:cNvSpPr/>
          <p:nvPr/>
        </p:nvSpPr>
        <p:spPr>
          <a:xfrm rot="10800000">
            <a:off x="900113" y="981075"/>
            <a:ext cx="3097212" cy="1944688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7220" name="任意多边形 137219"/>
          <p:cNvSpPr/>
          <p:nvPr/>
        </p:nvSpPr>
        <p:spPr>
          <a:xfrm rot="10800000">
            <a:off x="900113" y="981075"/>
            <a:ext cx="3097212" cy="1944688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7221" name="任意多边形 137220"/>
          <p:cNvSpPr/>
          <p:nvPr/>
        </p:nvSpPr>
        <p:spPr>
          <a:xfrm>
            <a:off x="3995738" y="2924175"/>
            <a:ext cx="3097212" cy="1944688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7222" name="直接连接符 137221"/>
          <p:cNvSpPr/>
          <p:nvPr/>
        </p:nvSpPr>
        <p:spPr>
          <a:xfrm>
            <a:off x="1692275" y="981075"/>
            <a:ext cx="0" cy="1943100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37223" name="文本框 137222"/>
          <p:cNvSpPr txBox="1"/>
          <p:nvPr/>
        </p:nvSpPr>
        <p:spPr>
          <a:xfrm>
            <a:off x="1620838" y="1557338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高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7224" name="文本框 137223"/>
          <p:cNvSpPr txBox="1"/>
          <p:nvPr/>
        </p:nvSpPr>
        <p:spPr>
          <a:xfrm>
            <a:off x="1625600" y="2349500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3600" b="1" dirty="0">
                <a:latin typeface="Arial" panose="020B0604020202020204" pitchFamily="34" charset="0"/>
              </a:rPr>
              <a:t>┐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37225" name="文本框 137224"/>
          <p:cNvSpPr txBox="1"/>
          <p:nvPr/>
        </p:nvSpPr>
        <p:spPr>
          <a:xfrm>
            <a:off x="1835150" y="411163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上底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7226" name="文本框 137225"/>
          <p:cNvSpPr txBox="1"/>
          <p:nvPr/>
        </p:nvSpPr>
        <p:spPr>
          <a:xfrm>
            <a:off x="1835150" y="2781300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下底</a:t>
            </a:r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7227" name="文本框 137226"/>
          <p:cNvSpPr txBox="1"/>
          <p:nvPr/>
        </p:nvSpPr>
        <p:spPr>
          <a:xfrm>
            <a:off x="4284663" y="2852738"/>
            <a:ext cx="1511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上底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7228" name="文本框 137227"/>
          <p:cNvSpPr txBox="1"/>
          <p:nvPr/>
        </p:nvSpPr>
        <p:spPr>
          <a:xfrm>
            <a:off x="4284663" y="404813"/>
            <a:ext cx="15827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下底</a:t>
            </a:r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7229" name="文本框 137228"/>
          <p:cNvSpPr txBox="1"/>
          <p:nvPr/>
        </p:nvSpPr>
        <p:spPr>
          <a:xfrm>
            <a:off x="323850" y="3933825"/>
            <a:ext cx="71278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平行四边形的面积＝底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高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7230" name="直接连接符 137229"/>
          <p:cNvSpPr/>
          <p:nvPr/>
        </p:nvSpPr>
        <p:spPr>
          <a:xfrm>
            <a:off x="5291138" y="46529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7231" name="直接连接符 137230"/>
          <p:cNvSpPr/>
          <p:nvPr/>
        </p:nvSpPr>
        <p:spPr>
          <a:xfrm>
            <a:off x="6516688" y="4581525"/>
            <a:ext cx="935037" cy="503238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7232" name="文本框 137231"/>
          <p:cNvSpPr txBox="1"/>
          <p:nvPr/>
        </p:nvSpPr>
        <p:spPr>
          <a:xfrm>
            <a:off x="7956550" y="5103813"/>
            <a:ext cx="1187450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÷2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7233" name="文本框 137232"/>
          <p:cNvSpPr txBox="1"/>
          <p:nvPr/>
        </p:nvSpPr>
        <p:spPr>
          <a:xfrm>
            <a:off x="2771775" y="5103813"/>
            <a:ext cx="5424488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＝（上底＋下底）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高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7234" name="文本框 137233"/>
          <p:cNvSpPr txBox="1"/>
          <p:nvPr/>
        </p:nvSpPr>
        <p:spPr>
          <a:xfrm>
            <a:off x="0" y="5103813"/>
            <a:ext cx="3059113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梯形的面积</a:t>
            </a:r>
            <a:endParaRPr lang="zh-CN" altLang="en-US" sz="4000" b="1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7235" name="文本框 137234"/>
          <p:cNvSpPr txBox="1"/>
          <p:nvPr/>
        </p:nvSpPr>
        <p:spPr>
          <a:xfrm>
            <a:off x="2555875" y="5805488"/>
            <a:ext cx="5111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S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＝（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a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＋</a:t>
            </a:r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b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）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</a:rPr>
              <a:t>h÷2</a:t>
            </a:r>
            <a:endParaRPr lang="en-US" altLang="zh-CN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7236" name="文本框 137235"/>
          <p:cNvSpPr txBox="1"/>
          <p:nvPr/>
        </p:nvSpPr>
        <p:spPr>
          <a:xfrm>
            <a:off x="7667625" y="1052513"/>
            <a:ext cx="1225550" cy="366712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137238" name="动作按钮: 结束 137237">
            <a:hlinkClick r:id="rId1" action="ppaction://hlinksldjump"/>
          </p:cNvPr>
          <p:cNvSpPr/>
          <p:nvPr/>
        </p:nvSpPr>
        <p:spPr>
          <a:xfrm>
            <a:off x="7812088" y="6237288"/>
            <a:ext cx="890587" cy="428625"/>
          </a:xfrm>
          <a:prstGeom prst="actionButtonEnd">
            <a:avLst/>
          </a:prstGeom>
          <a:solidFill>
            <a:srgbClr val="FFFF00"/>
          </a:solidFill>
          <a:ln w="222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34253 0.2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00" y="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6" dur="2000" fill="hold"/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0.08264 -0.283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7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7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7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7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7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7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7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7" grpId="0"/>
      <p:bldP spid="137228" grpId="0"/>
      <p:bldP spid="137229" grpId="0"/>
      <p:bldP spid="137232" grpId="0" animBg="1"/>
      <p:bldP spid="137233" grpId="0" animBg="1"/>
      <p:bldP spid="137234" grpId="0" animBg="1"/>
      <p:bldP spid="1372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矩形 119809"/>
          <p:cNvSpPr/>
          <p:nvPr/>
        </p:nvSpPr>
        <p:spPr>
          <a:xfrm>
            <a:off x="395288" y="620713"/>
            <a:ext cx="8748712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90000" tIns="46800" rIns="90000" bIns="46800" anchor="ctr"/>
          <a:p>
            <a:endParaRPr sz="28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119811" name="图片 11981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1263" y="1073150"/>
            <a:ext cx="4467225" cy="1933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9812" name="图片 1198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3" y="3005138"/>
            <a:ext cx="4124325" cy="2019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9813" name="组合 119812"/>
          <p:cNvGrpSpPr/>
          <p:nvPr/>
        </p:nvGrpSpPr>
        <p:grpSpPr>
          <a:xfrm>
            <a:off x="1404938" y="620713"/>
            <a:ext cx="6335712" cy="2603500"/>
            <a:chOff x="0" y="0"/>
            <a:chExt cx="3991" cy="1640"/>
          </a:xfrm>
        </p:grpSpPr>
        <p:pic>
          <p:nvPicPr>
            <p:cNvPr id="119814" name="图片 119813" descr="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991" cy="164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9815" name="组合 119814"/>
            <p:cNvGrpSpPr/>
            <p:nvPr/>
          </p:nvGrpSpPr>
          <p:grpSpPr>
            <a:xfrm>
              <a:off x="258" y="390"/>
              <a:ext cx="3597" cy="342"/>
              <a:chOff x="0" y="0"/>
              <a:chExt cx="3597" cy="342"/>
            </a:xfrm>
          </p:grpSpPr>
          <p:sp>
            <p:nvSpPr>
              <p:cNvPr id="119816" name="文本框 119815"/>
              <p:cNvSpPr txBox="1"/>
              <p:nvPr/>
            </p:nvSpPr>
            <p:spPr>
              <a:xfrm>
                <a:off x="0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17" name="文本框 119816"/>
              <p:cNvSpPr txBox="1"/>
              <p:nvPr/>
            </p:nvSpPr>
            <p:spPr>
              <a:xfrm>
                <a:off x="453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18" name="文本框 119817"/>
              <p:cNvSpPr txBox="1"/>
              <p:nvPr/>
            </p:nvSpPr>
            <p:spPr>
              <a:xfrm>
                <a:off x="907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19" name="文本框 119818"/>
              <p:cNvSpPr txBox="1"/>
              <p:nvPr/>
            </p:nvSpPr>
            <p:spPr>
              <a:xfrm>
                <a:off x="1315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0" name="文本框 119819"/>
              <p:cNvSpPr txBox="1"/>
              <p:nvPr/>
            </p:nvSpPr>
            <p:spPr>
              <a:xfrm>
                <a:off x="1769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1" name="文本框 119820"/>
              <p:cNvSpPr txBox="1"/>
              <p:nvPr/>
            </p:nvSpPr>
            <p:spPr>
              <a:xfrm>
                <a:off x="217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2" name="文本框 119821"/>
              <p:cNvSpPr txBox="1"/>
              <p:nvPr/>
            </p:nvSpPr>
            <p:spPr>
              <a:xfrm>
                <a:off x="2585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7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3" name="文本框 119822"/>
              <p:cNvSpPr txBox="1"/>
              <p:nvPr/>
            </p:nvSpPr>
            <p:spPr>
              <a:xfrm>
                <a:off x="3039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9824" name="组合 119823"/>
          <p:cNvGrpSpPr/>
          <p:nvPr/>
        </p:nvGrpSpPr>
        <p:grpSpPr>
          <a:xfrm>
            <a:off x="1042988" y="2719388"/>
            <a:ext cx="6335712" cy="2601912"/>
            <a:chOff x="0" y="0"/>
            <a:chExt cx="3991" cy="1639"/>
          </a:xfrm>
        </p:grpSpPr>
        <p:pic>
          <p:nvPicPr>
            <p:cNvPr id="119825" name="图片 119824" descr="rg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91" cy="163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9826" name="组合 119825"/>
            <p:cNvGrpSpPr/>
            <p:nvPr/>
          </p:nvGrpSpPr>
          <p:grpSpPr>
            <a:xfrm>
              <a:off x="181" y="862"/>
              <a:ext cx="3674" cy="342"/>
              <a:chOff x="0" y="0"/>
              <a:chExt cx="3674" cy="342"/>
            </a:xfrm>
          </p:grpSpPr>
          <p:sp>
            <p:nvSpPr>
              <p:cNvPr id="119827" name="文本框 119826"/>
              <p:cNvSpPr txBox="1"/>
              <p:nvPr/>
            </p:nvSpPr>
            <p:spPr>
              <a:xfrm>
                <a:off x="0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16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8" name="文本框 119827"/>
              <p:cNvSpPr txBox="1"/>
              <p:nvPr/>
            </p:nvSpPr>
            <p:spPr>
              <a:xfrm>
                <a:off x="453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15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29" name="文本框 119828"/>
              <p:cNvSpPr txBox="1"/>
              <p:nvPr/>
            </p:nvSpPr>
            <p:spPr>
              <a:xfrm>
                <a:off x="907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14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0" name="文本框 119829"/>
              <p:cNvSpPr txBox="1"/>
              <p:nvPr/>
            </p:nvSpPr>
            <p:spPr>
              <a:xfrm>
                <a:off x="1315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13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1" name="文本框 119830"/>
              <p:cNvSpPr txBox="1"/>
              <p:nvPr/>
            </p:nvSpPr>
            <p:spPr>
              <a:xfrm>
                <a:off x="1769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12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2" name="文本框 119831"/>
              <p:cNvSpPr txBox="1"/>
              <p:nvPr/>
            </p:nvSpPr>
            <p:spPr>
              <a:xfrm>
                <a:off x="217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11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3" name="文本框 119832"/>
              <p:cNvSpPr txBox="1"/>
              <p:nvPr/>
            </p:nvSpPr>
            <p:spPr>
              <a:xfrm>
                <a:off x="261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10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4" name="文本框 119833"/>
              <p:cNvSpPr txBox="1"/>
              <p:nvPr/>
            </p:nvSpPr>
            <p:spPr>
              <a:xfrm>
                <a:off x="3116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9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9835" name="组合 119834"/>
          <p:cNvGrpSpPr/>
          <p:nvPr/>
        </p:nvGrpSpPr>
        <p:grpSpPr>
          <a:xfrm>
            <a:off x="1404938" y="1700213"/>
            <a:ext cx="6335712" cy="2603500"/>
            <a:chOff x="0" y="0"/>
            <a:chExt cx="3991" cy="1640"/>
          </a:xfrm>
        </p:grpSpPr>
        <p:pic>
          <p:nvPicPr>
            <p:cNvPr id="119836" name="图片 119835" descr="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3991" cy="1640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9837" name="组合 119836"/>
            <p:cNvGrpSpPr/>
            <p:nvPr/>
          </p:nvGrpSpPr>
          <p:grpSpPr>
            <a:xfrm>
              <a:off x="258" y="390"/>
              <a:ext cx="3597" cy="342"/>
              <a:chOff x="0" y="0"/>
              <a:chExt cx="3597" cy="342"/>
            </a:xfrm>
          </p:grpSpPr>
          <p:sp>
            <p:nvSpPr>
              <p:cNvPr id="119838" name="文本框 119837"/>
              <p:cNvSpPr txBox="1"/>
              <p:nvPr/>
            </p:nvSpPr>
            <p:spPr>
              <a:xfrm>
                <a:off x="0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39" name="文本框 119838"/>
              <p:cNvSpPr txBox="1"/>
              <p:nvPr/>
            </p:nvSpPr>
            <p:spPr>
              <a:xfrm>
                <a:off x="453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0" name="文本框 119839"/>
              <p:cNvSpPr txBox="1"/>
              <p:nvPr/>
            </p:nvSpPr>
            <p:spPr>
              <a:xfrm>
                <a:off x="907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1" name="文本框 119840"/>
              <p:cNvSpPr txBox="1"/>
              <p:nvPr/>
            </p:nvSpPr>
            <p:spPr>
              <a:xfrm>
                <a:off x="1315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2" name="文本框 119841"/>
              <p:cNvSpPr txBox="1"/>
              <p:nvPr/>
            </p:nvSpPr>
            <p:spPr>
              <a:xfrm>
                <a:off x="1769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3" name="文本框 119842"/>
              <p:cNvSpPr txBox="1"/>
              <p:nvPr/>
            </p:nvSpPr>
            <p:spPr>
              <a:xfrm>
                <a:off x="217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4" name="文本框 119843"/>
              <p:cNvSpPr txBox="1"/>
              <p:nvPr/>
            </p:nvSpPr>
            <p:spPr>
              <a:xfrm>
                <a:off x="2585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7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45" name="文本框 119844"/>
              <p:cNvSpPr txBox="1"/>
              <p:nvPr/>
            </p:nvSpPr>
            <p:spPr>
              <a:xfrm>
                <a:off x="3039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9846" name="组合 119845"/>
          <p:cNvGrpSpPr/>
          <p:nvPr/>
        </p:nvGrpSpPr>
        <p:grpSpPr>
          <a:xfrm>
            <a:off x="1044575" y="1855788"/>
            <a:ext cx="6335713" cy="2601912"/>
            <a:chOff x="0" y="0"/>
            <a:chExt cx="3991" cy="1639"/>
          </a:xfrm>
        </p:grpSpPr>
        <p:pic>
          <p:nvPicPr>
            <p:cNvPr id="119847" name="图片 119846" descr="rg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991" cy="1639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119848" name="组合 119847"/>
            <p:cNvGrpSpPr/>
            <p:nvPr/>
          </p:nvGrpSpPr>
          <p:grpSpPr>
            <a:xfrm>
              <a:off x="181" y="862"/>
              <a:ext cx="3674" cy="342"/>
              <a:chOff x="0" y="0"/>
              <a:chExt cx="3674" cy="342"/>
            </a:xfrm>
          </p:grpSpPr>
          <p:sp>
            <p:nvSpPr>
              <p:cNvPr id="119849" name="文本框 119848"/>
              <p:cNvSpPr txBox="1"/>
              <p:nvPr/>
            </p:nvSpPr>
            <p:spPr>
              <a:xfrm>
                <a:off x="0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16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0" name="文本框 119849"/>
              <p:cNvSpPr txBox="1"/>
              <p:nvPr/>
            </p:nvSpPr>
            <p:spPr>
              <a:xfrm>
                <a:off x="453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15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1" name="文本框 119850"/>
              <p:cNvSpPr txBox="1"/>
              <p:nvPr/>
            </p:nvSpPr>
            <p:spPr>
              <a:xfrm>
                <a:off x="907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14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2" name="文本框 119851"/>
              <p:cNvSpPr txBox="1"/>
              <p:nvPr/>
            </p:nvSpPr>
            <p:spPr>
              <a:xfrm>
                <a:off x="1315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13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3" name="文本框 119852"/>
              <p:cNvSpPr txBox="1"/>
              <p:nvPr/>
            </p:nvSpPr>
            <p:spPr>
              <a:xfrm>
                <a:off x="1769" y="0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12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4" name="文本框 119853"/>
              <p:cNvSpPr txBox="1"/>
              <p:nvPr/>
            </p:nvSpPr>
            <p:spPr>
              <a:xfrm>
                <a:off x="217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11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5" name="文本框 119854"/>
              <p:cNvSpPr txBox="1"/>
              <p:nvPr/>
            </p:nvSpPr>
            <p:spPr>
              <a:xfrm>
                <a:off x="2617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10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856" name="文本框 119855"/>
              <p:cNvSpPr txBox="1"/>
              <p:nvPr/>
            </p:nvSpPr>
            <p:spPr>
              <a:xfrm>
                <a:off x="3116" y="15"/>
                <a:ext cx="55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800" b="1">
                    <a:solidFill>
                      <a:srgbClr val="FF00FF"/>
                    </a:solidFill>
                    <a:latin typeface="Times New Roman" panose="02020603050405020304" pitchFamily="18" charset="0"/>
                  </a:rPr>
                  <a:t>9</a:t>
                </a:r>
                <a:endParaRPr lang="en-US" altLang="zh-CN" sz="2800" b="1">
                  <a:solidFill>
                    <a:srgbClr val="FF00FF"/>
                  </a:solidFill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119857" name="直接连接符 119856"/>
          <p:cNvSpPr/>
          <p:nvPr/>
        </p:nvSpPr>
        <p:spPr>
          <a:xfrm>
            <a:off x="1258888" y="4014788"/>
            <a:ext cx="5545137" cy="0"/>
          </a:xfrm>
          <a:prstGeom prst="line">
            <a:avLst/>
          </a:prstGeom>
          <a:ln w="444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9858" name="文本框 119857"/>
          <p:cNvSpPr txBox="1"/>
          <p:nvPr/>
        </p:nvSpPr>
        <p:spPr>
          <a:xfrm>
            <a:off x="7235825" y="2749550"/>
            <a:ext cx="457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r</a:t>
            </a:r>
            <a:endParaRPr lang="en-US" altLang="zh-CN" sz="4400" b="1">
              <a:latin typeface="Times New Roman" panose="02020603050405020304" pitchFamily="18" charset="0"/>
            </a:endParaRPr>
          </a:p>
        </p:txBody>
      </p:sp>
      <p:sp>
        <p:nvSpPr>
          <p:cNvPr id="119859" name="直接连接符 119858"/>
          <p:cNvSpPr/>
          <p:nvPr/>
        </p:nvSpPr>
        <p:spPr>
          <a:xfrm flipH="1">
            <a:off x="6804025" y="2143125"/>
            <a:ext cx="0" cy="1871663"/>
          </a:xfrm>
          <a:prstGeom prst="line">
            <a:avLst/>
          </a:prstGeom>
          <a:ln w="444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19860" name="组合 119859"/>
          <p:cNvGrpSpPr/>
          <p:nvPr/>
        </p:nvGrpSpPr>
        <p:grpSpPr>
          <a:xfrm>
            <a:off x="3995738" y="4076700"/>
            <a:ext cx="474662" cy="984250"/>
            <a:chOff x="0" y="0"/>
            <a:chExt cx="299" cy="620"/>
          </a:xfrm>
        </p:grpSpPr>
        <p:sp>
          <p:nvSpPr>
            <p:cNvPr id="119861" name="文本框 119860"/>
            <p:cNvSpPr txBox="1"/>
            <p:nvPr/>
          </p:nvSpPr>
          <p:spPr>
            <a:xfrm>
              <a:off x="0" y="0"/>
              <a:ext cx="299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3200" b="1">
                  <a:latin typeface="Times New Roman" panose="02020603050405020304" pitchFamily="18" charset="0"/>
                  <a:ea typeface="楷体_GB2312" pitchFamily="49" charset="-122"/>
                </a:rPr>
                <a:t>C</a:t>
              </a:r>
              <a:endParaRPr lang="en-US" altLang="zh-CN" sz="32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19862" name="文本框 119861"/>
            <p:cNvSpPr txBox="1"/>
            <p:nvPr/>
          </p:nvSpPr>
          <p:spPr>
            <a:xfrm>
              <a:off x="46" y="255"/>
              <a:ext cx="243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9863" name="直接连接符 119862"/>
            <p:cNvSpPr/>
            <p:nvPr/>
          </p:nvSpPr>
          <p:spPr>
            <a:xfrm>
              <a:off x="46" y="319"/>
              <a:ext cx="22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9864" name="文本框 119863"/>
          <p:cNvSpPr txBox="1"/>
          <p:nvPr/>
        </p:nvSpPr>
        <p:spPr>
          <a:xfrm>
            <a:off x="250825" y="188913"/>
            <a:ext cx="38512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algn="l"/>
            <a:r>
              <a:rPr lang="zh-CN" altLang="en-US" sz="3600" b="1">
                <a:solidFill>
                  <a:srgbClr val="D60093"/>
                </a:solidFill>
                <a:latin typeface="Arial" panose="020B0604020202020204" pitchFamily="34" charset="0"/>
                <a:ea typeface="楷体_GB2312" pitchFamily="49" charset="-122"/>
              </a:rPr>
              <a:t>将圆分成若干等分</a:t>
            </a:r>
            <a:endParaRPr lang="zh-CN" altLang="en-US" sz="3600" b="1">
              <a:solidFill>
                <a:srgbClr val="D60093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9865" name="文本框 119864"/>
          <p:cNvSpPr txBox="1"/>
          <p:nvPr/>
        </p:nvSpPr>
        <p:spPr>
          <a:xfrm>
            <a:off x="611188" y="5084763"/>
            <a:ext cx="9144000" cy="5318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平行四边形面积  =  </a:t>
            </a:r>
            <a:r>
              <a:rPr lang="zh-CN" altLang="x-none" sz="36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底  ×  高</a:t>
            </a:r>
            <a:endParaRPr lang="zh-CN" altLang="x-none" sz="36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9866" name="文本框 119865"/>
          <p:cNvSpPr txBox="1"/>
          <p:nvPr/>
        </p:nvSpPr>
        <p:spPr>
          <a:xfrm>
            <a:off x="611188" y="5776913"/>
            <a:ext cx="914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圆的面积  =  </a:t>
            </a:r>
            <a:r>
              <a:rPr lang="zh-CN" altLang="x-none" sz="3000" b="1" dirty="0">
                <a:latin typeface="Arial" panose="020B0604020202020204" pitchFamily="34" charset="0"/>
              </a:rPr>
              <a:t>∏</a:t>
            </a:r>
            <a:r>
              <a:rPr lang="en-US" altLang="zh-CN" sz="4000" b="1">
                <a:latin typeface="Arial" panose="020B0604020202020204" pitchFamily="34" charset="0"/>
              </a:rPr>
              <a:t>r</a:t>
            </a:r>
            <a:r>
              <a:rPr lang="zh-CN" altLang="x-none" sz="36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×</a:t>
            </a:r>
            <a:r>
              <a:rPr lang="en-US" altLang="zh-CN" sz="4000" b="1">
                <a:solidFill>
                  <a:srgbClr val="009900"/>
                </a:solidFill>
                <a:latin typeface="Times New Roman" panose="02020603050405020304" pitchFamily="18" charset="0"/>
              </a:rPr>
              <a:t>r= </a:t>
            </a:r>
            <a:r>
              <a:rPr lang="zh-CN" altLang="x-none" sz="3000" b="1" dirty="0">
                <a:latin typeface="Arial" panose="020B0604020202020204" pitchFamily="34" charset="0"/>
              </a:rPr>
              <a:t>∏</a:t>
            </a:r>
            <a:r>
              <a:rPr lang="en-US" altLang="zh-CN" sz="4000" b="1">
                <a:latin typeface="Arial" panose="020B0604020202020204" pitchFamily="34" charset="0"/>
              </a:rPr>
              <a:t>r</a:t>
            </a:r>
            <a:r>
              <a:rPr lang="zh-CN" altLang="zh-CN" sz="3000" b="1" baseline="72000" dirty="0">
                <a:latin typeface="Arial" panose="020B0604020202020204" pitchFamily="34" charset="0"/>
              </a:rPr>
              <a:t>2</a:t>
            </a:r>
            <a:endParaRPr lang="zh-CN" altLang="zh-CN" sz="3000" b="1" baseline="7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98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98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19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14699 L -1.38889E-6 1.48148E-6 " pathEditMode="relative" ptsTypes="AA">
                                      <p:cBhvr>
                                        <p:cTn id="36" dur="2000" fill="hold"/>
                                        <p:tgtEl>
                                          <p:spTgt spid="1198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13634 L -1.38889E-6 1.85185E-6 " pathEditMode="relative" ptsTypes="AA">
                                      <p:cBhvr>
                                        <p:cTn id="42" dur="2000" fill="hold"/>
                                        <p:tgtEl>
                                          <p:spTgt spid="119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19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19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9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19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119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58" grpId="0"/>
      <p:bldP spid="119865" grpId="0"/>
      <p:bldP spid="1198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4" name="矩形 120833"/>
          <p:cNvSpPr/>
          <p:nvPr/>
        </p:nvSpPr>
        <p:spPr>
          <a:xfrm>
            <a:off x="215900" y="620713"/>
            <a:ext cx="8748713" cy="5903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lIns="90000" tIns="46800" rIns="90000" bIns="46800" anchor="ctr"/>
          <a:p>
            <a:pPr>
              <a:lnSpc>
                <a:spcPct val="80000"/>
              </a:lnSpc>
              <a:spcBef>
                <a:spcPct val="50000"/>
              </a:spcBef>
            </a:pPr>
            <a:endParaRPr lang="zh-CN" altLang="x-none" sz="2800" b="1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endParaRPr lang="zh-CN" altLang="x-none" sz="28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0835" name="矩形 120834"/>
          <p:cNvSpPr/>
          <p:nvPr/>
        </p:nvSpPr>
        <p:spPr>
          <a:xfrm>
            <a:off x="1042988" y="4365625"/>
            <a:ext cx="6985000" cy="1511300"/>
          </a:xfrm>
          <a:prstGeom prst="rect">
            <a:avLst/>
          </a:prstGeom>
          <a:solidFill>
            <a:srgbClr val="CCE0F0"/>
          </a:solidFill>
          <a:ln w="508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0836" name="文本框 120835"/>
          <p:cNvSpPr txBox="1"/>
          <p:nvPr/>
        </p:nvSpPr>
        <p:spPr>
          <a:xfrm>
            <a:off x="5770563" y="1922463"/>
            <a:ext cx="457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4400" b="1">
                <a:latin typeface="Times New Roman" panose="02020603050405020304" pitchFamily="18" charset="0"/>
              </a:rPr>
              <a:t>r</a:t>
            </a:r>
            <a:endParaRPr lang="en-US" altLang="zh-CN" sz="4400" b="1">
              <a:latin typeface="Times New Roman" panose="02020603050405020304" pitchFamily="18" charset="0"/>
            </a:endParaRPr>
          </a:p>
        </p:txBody>
      </p:sp>
      <p:grpSp>
        <p:nvGrpSpPr>
          <p:cNvPr id="120837" name="组合 120836"/>
          <p:cNvGrpSpPr/>
          <p:nvPr/>
        </p:nvGrpSpPr>
        <p:grpSpPr>
          <a:xfrm>
            <a:off x="2916238" y="836613"/>
            <a:ext cx="474662" cy="984250"/>
            <a:chOff x="0" y="0"/>
            <a:chExt cx="299" cy="620"/>
          </a:xfrm>
        </p:grpSpPr>
        <p:sp>
          <p:nvSpPr>
            <p:cNvPr id="120838" name="文本框 120837"/>
            <p:cNvSpPr txBox="1"/>
            <p:nvPr/>
          </p:nvSpPr>
          <p:spPr>
            <a:xfrm>
              <a:off x="0" y="0"/>
              <a:ext cx="299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3200" b="1">
                  <a:latin typeface="Times New Roman" panose="02020603050405020304" pitchFamily="18" charset="0"/>
                  <a:ea typeface="楷体_GB2312" pitchFamily="49" charset="-122"/>
                </a:rPr>
                <a:t>C</a:t>
              </a:r>
              <a:endParaRPr lang="en-US" altLang="zh-CN" sz="32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20839" name="文本框 120838"/>
            <p:cNvSpPr txBox="1"/>
            <p:nvPr/>
          </p:nvSpPr>
          <p:spPr>
            <a:xfrm>
              <a:off x="46" y="255"/>
              <a:ext cx="243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3200" b="1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32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0840" name="直接连接符 120839"/>
            <p:cNvSpPr/>
            <p:nvPr/>
          </p:nvSpPr>
          <p:spPr>
            <a:xfrm>
              <a:off x="46" y="319"/>
              <a:ext cx="22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120841" name="组合 120840"/>
          <p:cNvGrpSpPr/>
          <p:nvPr/>
        </p:nvGrpSpPr>
        <p:grpSpPr>
          <a:xfrm>
            <a:off x="1628775" y="1628775"/>
            <a:ext cx="4238625" cy="1439863"/>
            <a:chOff x="0" y="0"/>
            <a:chExt cx="2670" cy="907"/>
          </a:xfrm>
        </p:grpSpPr>
        <p:pic>
          <p:nvPicPr>
            <p:cNvPr id="120842" name="图片 1208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2670" cy="9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0843" name="矩形 120842"/>
            <p:cNvSpPr/>
            <p:nvPr/>
          </p:nvSpPr>
          <p:spPr>
            <a:xfrm>
              <a:off x="45" y="91"/>
              <a:ext cx="2495" cy="771"/>
            </a:xfrm>
            <a:prstGeom prst="rect">
              <a:avLst/>
            </a:prstGeom>
            <a:noFill/>
            <a:ln w="508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20844" name="文本框 120843"/>
          <p:cNvSpPr txBox="1"/>
          <p:nvPr/>
        </p:nvSpPr>
        <p:spPr>
          <a:xfrm>
            <a:off x="3348038" y="981075"/>
            <a:ext cx="1441450" cy="641350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algn="l"/>
            <a:r>
              <a:rPr lang="zh-CN" altLang="en-US" sz="2400" b="1">
                <a:solidFill>
                  <a:srgbClr val="0000FF"/>
                </a:solidFill>
                <a:latin typeface="Arial" panose="020B0604020202020204" pitchFamily="34" charset="0"/>
                <a:ea typeface="楷体_GB2312" pitchFamily="49" charset="-122"/>
              </a:rPr>
              <a:t>＝</a:t>
            </a:r>
            <a:r>
              <a:rPr lang="en-US" altLang="zh-CN" sz="3600" b="1">
                <a:solidFill>
                  <a:srgbClr val="0000FF"/>
                </a:solidFill>
                <a:latin typeface="Arial" panose="020B0604020202020204" pitchFamily="34" charset="0"/>
              </a:rPr>
              <a:t>πr</a:t>
            </a:r>
            <a:endParaRPr lang="en-US" altLang="zh-CN" sz="36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20845" name="文本框 120844"/>
          <p:cNvSpPr txBox="1"/>
          <p:nvPr/>
        </p:nvSpPr>
        <p:spPr>
          <a:xfrm>
            <a:off x="973138" y="2492375"/>
            <a:ext cx="9144000" cy="2057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80000"/>
              </a:lnSpc>
              <a:spcBef>
                <a:spcPct val="50000"/>
              </a:spcBef>
            </a:pPr>
            <a:endParaRPr lang="zh-CN" altLang="x-none" sz="44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36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  因为:   长方形面积  =  </a:t>
            </a:r>
            <a:r>
              <a:rPr lang="zh-CN" altLang="x-none" sz="36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长  ×  宽</a:t>
            </a:r>
            <a:endParaRPr lang="zh-CN" altLang="x-none" sz="3600" b="1" dirty="0">
              <a:solidFill>
                <a:srgbClr val="009900"/>
              </a:solidFill>
              <a:latin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endParaRPr lang="zh-CN" altLang="x-none" sz="36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0846" name="下箭头 120845"/>
          <p:cNvSpPr/>
          <p:nvPr/>
        </p:nvSpPr>
        <p:spPr>
          <a:xfrm>
            <a:off x="3779838" y="3860800"/>
            <a:ext cx="358775" cy="431800"/>
          </a:xfrm>
          <a:prstGeom prst="downArrow">
            <a:avLst>
              <a:gd name="adj1" fmla="val 50000"/>
              <a:gd name="adj2" fmla="val 30088"/>
            </a:avLst>
          </a:prstGeom>
          <a:noFill/>
          <a:ln w="254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0847" name="下箭头 120846"/>
          <p:cNvSpPr/>
          <p:nvPr/>
        </p:nvSpPr>
        <p:spPr>
          <a:xfrm>
            <a:off x="5651500" y="3860800"/>
            <a:ext cx="358775" cy="431800"/>
          </a:xfrm>
          <a:prstGeom prst="downArrow">
            <a:avLst>
              <a:gd name="adj1" fmla="val 50000"/>
              <a:gd name="adj2" fmla="val 30088"/>
            </a:avLst>
          </a:prstGeom>
          <a:noFill/>
          <a:ln w="254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0848" name="下箭头 120847"/>
          <p:cNvSpPr/>
          <p:nvPr/>
        </p:nvSpPr>
        <p:spPr>
          <a:xfrm>
            <a:off x="7092950" y="3860800"/>
            <a:ext cx="358775" cy="431800"/>
          </a:xfrm>
          <a:prstGeom prst="downArrow">
            <a:avLst>
              <a:gd name="adj1" fmla="val 50000"/>
              <a:gd name="adj2" fmla="val 30088"/>
            </a:avLst>
          </a:prstGeom>
          <a:noFill/>
          <a:ln w="25400" cap="flat" cmpd="sng">
            <a:solidFill>
              <a:srgbClr val="FF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0849" name="文本框 120848"/>
          <p:cNvSpPr txBox="1"/>
          <p:nvPr/>
        </p:nvSpPr>
        <p:spPr>
          <a:xfrm>
            <a:off x="1260475" y="3789363"/>
            <a:ext cx="9144000" cy="2005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80000"/>
              </a:lnSpc>
              <a:spcBef>
                <a:spcPct val="50000"/>
              </a:spcBef>
            </a:pPr>
            <a:endParaRPr lang="zh-CN" altLang="x-none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4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所以:  圆 的 面 积 = </a:t>
            </a:r>
            <a:r>
              <a:rPr lang="zh-CN" altLang="x-none" sz="3600" b="1" dirty="0">
                <a:solidFill>
                  <a:srgbClr val="0000FF"/>
                </a:solidFill>
                <a:latin typeface="Arial" panose="020B0604020202020204" pitchFamily="34" charset="0"/>
              </a:rPr>
              <a:t>πr </a:t>
            </a:r>
            <a:r>
              <a:rPr lang="zh-CN" altLang="x-none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×   </a:t>
            </a:r>
            <a:r>
              <a:rPr lang="zh-CN" altLang="x-none" sz="3600" b="1" dirty="0">
                <a:solidFill>
                  <a:srgbClr val="0000FF"/>
                </a:solidFill>
                <a:latin typeface="Arial" panose="020B0604020202020204" pitchFamily="34" charset="0"/>
              </a:rPr>
              <a:t>r</a:t>
            </a:r>
            <a:endParaRPr lang="zh-CN" altLang="x-none" sz="3600" b="1" dirty="0">
              <a:solidFill>
                <a:srgbClr val="0000FF"/>
              </a:solidFill>
              <a:latin typeface="Arial" panose="020B0604020202020204" pitchFamily="34" charset="0"/>
            </a:endParaRPr>
          </a:p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3200" b="1" dirty="0">
                <a:latin typeface="Arial" panose="020B0604020202020204" pitchFamily="34" charset="0"/>
                <a:ea typeface="楷体_GB2312" pitchFamily="49" charset="-122"/>
              </a:rPr>
              <a:t>                                   </a:t>
            </a:r>
            <a:endParaRPr lang="zh-CN" altLang="x-none" sz="2800" b="1" baseline="44000" dirty="0">
              <a:solidFill>
                <a:srgbClr val="0000FF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0850" name="矩形 120849"/>
          <p:cNvSpPr/>
          <p:nvPr/>
        </p:nvSpPr>
        <p:spPr>
          <a:xfrm>
            <a:off x="5111750" y="5297488"/>
            <a:ext cx="2054225" cy="5810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t">
            <a:spAutoFit/>
          </a:bodyPr>
          <a:p>
            <a:pPr algn="l">
              <a:lnSpc>
                <a:spcPct val="80000"/>
              </a:lnSpc>
              <a:spcBef>
                <a:spcPct val="50000"/>
              </a:spcBef>
            </a:pPr>
            <a:r>
              <a:rPr lang="zh-CN" altLang="x-none" sz="2400" b="1" dirty="0">
                <a:latin typeface="Arial" panose="020B0604020202020204" pitchFamily="34" charset="0"/>
                <a:ea typeface="楷体_GB2312" pitchFamily="49" charset="-122"/>
              </a:rPr>
              <a:t>＝</a:t>
            </a:r>
            <a:r>
              <a:rPr lang="zh-CN" altLang="x-none" sz="4000" b="1" dirty="0">
                <a:latin typeface="Arial" panose="020B0604020202020204" pitchFamily="34" charset="0"/>
                <a:ea typeface="楷体_GB2312" pitchFamily="49" charset="-122"/>
              </a:rPr>
              <a:t> </a:t>
            </a:r>
            <a:r>
              <a:rPr lang="zh-CN" altLang="x-none" sz="40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π</a:t>
            </a:r>
            <a:r>
              <a:rPr lang="zh-CN" altLang="x-none" sz="3600" b="1" dirty="0">
                <a:solidFill>
                  <a:srgbClr val="FF0000"/>
                </a:solidFill>
                <a:latin typeface="Arial" panose="020B0604020202020204" pitchFamily="34" charset="0"/>
              </a:rPr>
              <a:t>r</a:t>
            </a:r>
            <a:r>
              <a:rPr lang="zh-CN" altLang="x-none" sz="4000" b="1" baseline="36000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endParaRPr lang="zh-CN" altLang="x-none" sz="4000" b="1" baseline="36000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0851" name="文本框 120850"/>
          <p:cNvSpPr txBox="1"/>
          <p:nvPr/>
        </p:nvSpPr>
        <p:spPr>
          <a:xfrm>
            <a:off x="179388" y="188913"/>
            <a:ext cx="7932737" cy="579437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algn="l"/>
            <a:r>
              <a:rPr lang="zh-CN" altLang="en-US" sz="3200" b="1">
                <a:solidFill>
                  <a:srgbClr val="D60093"/>
                </a:solidFill>
                <a:latin typeface="Arial" panose="020B0604020202020204" pitchFamily="34" charset="0"/>
                <a:ea typeface="楷体_GB2312" pitchFamily="49" charset="-122"/>
              </a:rPr>
              <a:t>分的份数越多，拼成的图形越接近长方形。</a:t>
            </a:r>
            <a:endParaRPr lang="zh-CN" altLang="en-US" sz="3200" b="1">
              <a:solidFill>
                <a:srgbClr val="D60093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20852" name="动作按钮: 结束 120851">
            <a:hlinkClick r:id="rId2" action="ppaction://hlinksldjump"/>
          </p:cNvPr>
          <p:cNvSpPr/>
          <p:nvPr/>
        </p:nvSpPr>
        <p:spPr>
          <a:xfrm>
            <a:off x="7812088" y="6092825"/>
            <a:ext cx="576262" cy="360363"/>
          </a:xfrm>
          <a:prstGeom prst="actionButtonEnd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08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08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0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0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120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20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/>
      <p:bldP spid="120844" grpId="0" bldLvl="0"/>
      <p:bldP spid="120845" grpId="0"/>
      <p:bldP spid="120849" grpId="0"/>
      <p:bldP spid="120850" grpId="0"/>
      <p:bldP spid="1208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2098" name="图片 132097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2111" name="组合 132110"/>
          <p:cNvGrpSpPr/>
          <p:nvPr/>
        </p:nvGrpSpPr>
        <p:grpSpPr>
          <a:xfrm>
            <a:off x="1258888" y="1989138"/>
            <a:ext cx="6192837" cy="3384550"/>
            <a:chOff x="793" y="1797"/>
            <a:chExt cx="3901" cy="2132"/>
          </a:xfrm>
        </p:grpSpPr>
        <p:sp>
          <p:nvSpPr>
            <p:cNvPr id="132112" name="矩形 132111">
              <a:hlinkClick r:id="" action="ppaction://noaction"/>
            </p:cNvPr>
            <p:cNvSpPr/>
            <p:nvPr/>
          </p:nvSpPr>
          <p:spPr>
            <a:xfrm>
              <a:off x="793" y="2661"/>
              <a:ext cx="590" cy="317"/>
            </a:xfrm>
            <a:prstGeom prst="rect">
              <a:avLst/>
            </a:prstGeom>
            <a:solidFill>
              <a:srgbClr val="00C8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3" name="椭圆 132112">
              <a:hlinkClick r:id="" action="ppaction://noaction"/>
            </p:cNvPr>
            <p:cNvSpPr/>
            <p:nvPr/>
          </p:nvSpPr>
          <p:spPr>
            <a:xfrm>
              <a:off x="2471" y="3385"/>
              <a:ext cx="454" cy="544"/>
            </a:xfrm>
            <a:prstGeom prst="ellipse">
              <a:avLst/>
            </a:prstGeom>
            <a:solidFill>
              <a:srgbClr val="00C800"/>
            </a:solidFill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4" name="未知">
              <a:hlinkClick r:id="" action="ppaction://noaction"/>
            </p:cNvPr>
            <p:cNvSpPr/>
            <p:nvPr/>
          </p:nvSpPr>
          <p:spPr>
            <a:xfrm>
              <a:off x="4059" y="2160"/>
              <a:ext cx="635" cy="408"/>
            </a:xfrm>
            <a:custGeom>
              <a:avLst/>
              <a:gdLst/>
              <a:ahLst/>
              <a:cxnLst/>
              <a:pathLst>
                <a:path w="1089" h="544">
                  <a:moveTo>
                    <a:pt x="363" y="0"/>
                  </a:moveTo>
                  <a:lnTo>
                    <a:pt x="0" y="544"/>
                  </a:lnTo>
                  <a:lnTo>
                    <a:pt x="1089" y="544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00C800">
                <a:alpha val="100000"/>
              </a:srgbClr>
            </a:solidFill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5" name="矩形 132114"/>
            <p:cNvSpPr/>
            <p:nvPr/>
          </p:nvSpPr>
          <p:spPr>
            <a:xfrm>
              <a:off x="2471" y="1797"/>
              <a:ext cx="454" cy="499"/>
            </a:xfrm>
            <a:prstGeom prst="rect">
              <a:avLst/>
            </a:prstGeom>
            <a:solidFill>
              <a:srgbClr val="00C8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6" name="平行四边形 132115">
              <a:hlinkClick r:id="" action="ppaction://noaction"/>
            </p:cNvPr>
            <p:cNvSpPr/>
            <p:nvPr/>
          </p:nvSpPr>
          <p:spPr>
            <a:xfrm>
              <a:off x="2290" y="2704"/>
              <a:ext cx="862" cy="318"/>
            </a:xfrm>
            <a:prstGeom prst="parallelogram">
              <a:avLst>
                <a:gd name="adj" fmla="val 67767"/>
              </a:avLst>
            </a:prstGeom>
            <a:solidFill>
              <a:srgbClr val="00C800"/>
            </a:solidFill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7" name="未知">
              <a:hlinkClick r:id="" action="ppaction://noaction"/>
            </p:cNvPr>
            <p:cNvSpPr/>
            <p:nvPr/>
          </p:nvSpPr>
          <p:spPr>
            <a:xfrm>
              <a:off x="4014" y="3113"/>
              <a:ext cx="680" cy="363"/>
            </a:xfrm>
            <a:custGeom>
              <a:avLst/>
              <a:gdLst/>
              <a:ahLst/>
              <a:cxnLst/>
              <a:pathLst>
                <a:path w="862" h="639">
                  <a:moveTo>
                    <a:pt x="363" y="4"/>
                  </a:moveTo>
                  <a:cubicBezTo>
                    <a:pt x="474" y="3"/>
                    <a:pt x="586" y="1"/>
                    <a:pt x="697" y="0"/>
                  </a:cubicBezTo>
                  <a:lnTo>
                    <a:pt x="862" y="639"/>
                  </a:lnTo>
                  <a:lnTo>
                    <a:pt x="0" y="639"/>
                  </a:lnTo>
                  <a:lnTo>
                    <a:pt x="363" y="4"/>
                  </a:lnTo>
                  <a:close/>
                </a:path>
              </a:pathLst>
            </a:custGeom>
            <a:solidFill>
              <a:srgbClr val="00C800">
                <a:alpha val="100000"/>
              </a:srgbClr>
            </a:solidFill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2118" name="直接连接符 132117"/>
            <p:cNvSpPr/>
            <p:nvPr/>
          </p:nvSpPr>
          <p:spPr>
            <a:xfrm flipV="1">
              <a:off x="1428" y="2795"/>
              <a:ext cx="862" cy="0"/>
            </a:xfrm>
            <a:prstGeom prst="line">
              <a:avLst/>
            </a:prstGeom>
            <a:ln w="57150" cap="flat" cmpd="sng">
              <a:solidFill>
                <a:srgbClr val="66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32119" name="直接连接符 132118"/>
            <p:cNvSpPr/>
            <p:nvPr/>
          </p:nvSpPr>
          <p:spPr>
            <a:xfrm>
              <a:off x="1383" y="2795"/>
              <a:ext cx="998" cy="771"/>
            </a:xfrm>
            <a:prstGeom prst="line">
              <a:avLst/>
            </a:prstGeom>
            <a:ln w="57150" cap="flat" cmpd="sng">
              <a:solidFill>
                <a:srgbClr val="66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32120" name="直接连接符 132119"/>
            <p:cNvSpPr/>
            <p:nvPr/>
          </p:nvSpPr>
          <p:spPr>
            <a:xfrm flipV="1">
              <a:off x="1428" y="2115"/>
              <a:ext cx="953" cy="680"/>
            </a:xfrm>
            <a:prstGeom prst="line">
              <a:avLst/>
            </a:prstGeom>
            <a:ln w="57150" cap="flat" cmpd="sng">
              <a:solidFill>
                <a:srgbClr val="66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32121" name="直接连接符 132120"/>
            <p:cNvSpPr/>
            <p:nvPr/>
          </p:nvSpPr>
          <p:spPr>
            <a:xfrm flipV="1">
              <a:off x="3106" y="2341"/>
              <a:ext cx="998" cy="499"/>
            </a:xfrm>
            <a:prstGeom prst="line">
              <a:avLst/>
            </a:prstGeom>
            <a:ln w="57150" cap="flat" cmpd="sng">
              <a:solidFill>
                <a:srgbClr val="6633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32122" name="直接连接符 132121"/>
            <p:cNvSpPr/>
            <p:nvPr/>
          </p:nvSpPr>
          <p:spPr>
            <a:xfrm>
              <a:off x="3106" y="2840"/>
              <a:ext cx="998" cy="409"/>
            </a:xfrm>
            <a:prstGeom prst="line">
              <a:avLst/>
            </a:prstGeom>
            <a:ln w="57150" cap="flat" cmpd="sng">
              <a:solidFill>
                <a:srgbClr val="663300"/>
              </a:solidFill>
              <a:prstDash val="solid"/>
              <a:headEnd type="none" w="med" len="med"/>
              <a:tailEnd type="triangle" w="med" len="med"/>
            </a:ln>
          </p:spPr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7282" name="图片 97281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7283" name="图片 972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052513"/>
            <a:ext cx="8497888" cy="554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7284" name="矩形 97283">
            <a:hlinkClick r:id="" action="ppaction://noaction"/>
          </p:cNvPr>
          <p:cNvSpPr/>
          <p:nvPr/>
        </p:nvSpPr>
        <p:spPr>
          <a:xfrm>
            <a:off x="684213" y="1612900"/>
            <a:ext cx="3168650" cy="647700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85" name="椭圆 97284">
            <a:hlinkClick r:id="" action="ppaction://noaction"/>
          </p:cNvPr>
          <p:cNvSpPr/>
          <p:nvPr/>
        </p:nvSpPr>
        <p:spPr>
          <a:xfrm>
            <a:off x="6011863" y="3357563"/>
            <a:ext cx="2665412" cy="2592387"/>
          </a:xfrm>
          <a:prstGeom prst="ellipse">
            <a:avLst/>
          </a:pr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86" name="矩形 97285"/>
          <p:cNvSpPr/>
          <p:nvPr/>
        </p:nvSpPr>
        <p:spPr>
          <a:xfrm>
            <a:off x="539750" y="2909888"/>
            <a:ext cx="1800225" cy="1798637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87" name="平行四边形 97286">
            <a:hlinkClick r:id="" action="ppaction://noaction"/>
          </p:cNvPr>
          <p:cNvSpPr/>
          <p:nvPr/>
        </p:nvSpPr>
        <p:spPr>
          <a:xfrm>
            <a:off x="2555875" y="3341688"/>
            <a:ext cx="3527425" cy="647700"/>
          </a:xfrm>
          <a:prstGeom prst="parallelogram">
            <a:avLst>
              <a:gd name="adj" fmla="val 136151"/>
            </a:avLst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88" name="直角三角形 97287"/>
          <p:cNvSpPr/>
          <p:nvPr/>
        </p:nvSpPr>
        <p:spPr>
          <a:xfrm>
            <a:off x="5867400" y="1412875"/>
            <a:ext cx="2736850" cy="1081088"/>
          </a:xfrm>
          <a:prstGeom prst="rtTriangle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89" name="任意多边形 97288"/>
          <p:cNvSpPr/>
          <p:nvPr/>
        </p:nvSpPr>
        <p:spPr>
          <a:xfrm>
            <a:off x="1042988" y="5575300"/>
            <a:ext cx="3671887" cy="64770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7291" name="文本框 97290"/>
          <p:cNvSpPr txBox="1"/>
          <p:nvPr/>
        </p:nvSpPr>
        <p:spPr>
          <a:xfrm>
            <a:off x="1836738" y="2189163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50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2" name="文本框 97291"/>
          <p:cNvSpPr txBox="1"/>
          <p:nvPr/>
        </p:nvSpPr>
        <p:spPr>
          <a:xfrm>
            <a:off x="3779838" y="1670050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10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3" name="文本框 97292"/>
          <p:cNvSpPr txBox="1"/>
          <p:nvPr/>
        </p:nvSpPr>
        <p:spPr>
          <a:xfrm>
            <a:off x="5005388" y="1685925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20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4" name="文本框 97293"/>
          <p:cNvSpPr txBox="1"/>
          <p:nvPr/>
        </p:nvSpPr>
        <p:spPr>
          <a:xfrm>
            <a:off x="6661150" y="2478088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48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5" name="文本框 97294"/>
          <p:cNvSpPr txBox="1"/>
          <p:nvPr/>
        </p:nvSpPr>
        <p:spPr>
          <a:xfrm>
            <a:off x="971550" y="4638675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30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6" name="文本框 97295"/>
          <p:cNvSpPr txBox="1"/>
          <p:nvPr/>
        </p:nvSpPr>
        <p:spPr>
          <a:xfrm>
            <a:off x="3419475" y="3989388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40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7" name="直接连接符 97296"/>
          <p:cNvSpPr/>
          <p:nvPr/>
        </p:nvSpPr>
        <p:spPr>
          <a:xfrm>
            <a:off x="3448050" y="3357563"/>
            <a:ext cx="0" cy="5762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97298" name="文本框 97297"/>
          <p:cNvSpPr txBox="1"/>
          <p:nvPr/>
        </p:nvSpPr>
        <p:spPr>
          <a:xfrm>
            <a:off x="3419475" y="3413125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16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299" name="文本框 97298"/>
          <p:cNvSpPr txBox="1"/>
          <p:nvPr/>
        </p:nvSpPr>
        <p:spPr>
          <a:xfrm>
            <a:off x="2409825" y="5056188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52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300" name="文本框 97299"/>
          <p:cNvSpPr txBox="1"/>
          <p:nvPr/>
        </p:nvSpPr>
        <p:spPr>
          <a:xfrm>
            <a:off x="2409825" y="6149975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28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301" name="直接连接符 97300"/>
          <p:cNvSpPr/>
          <p:nvPr/>
        </p:nvSpPr>
        <p:spPr>
          <a:xfrm>
            <a:off x="1979613" y="5589588"/>
            <a:ext cx="0" cy="5762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97302" name="文本框 97301"/>
          <p:cNvSpPr txBox="1"/>
          <p:nvPr/>
        </p:nvSpPr>
        <p:spPr>
          <a:xfrm>
            <a:off x="1906588" y="5646738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16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303" name="直接连接符 97302"/>
          <p:cNvSpPr/>
          <p:nvPr/>
        </p:nvSpPr>
        <p:spPr>
          <a:xfrm>
            <a:off x="6011863" y="4652963"/>
            <a:ext cx="12954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7304" name="文本框 97303"/>
          <p:cNvSpPr txBox="1"/>
          <p:nvPr/>
        </p:nvSpPr>
        <p:spPr>
          <a:xfrm>
            <a:off x="6516688" y="4349750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19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</a:rPr>
              <a:t>米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7305" name="文本框 97304"/>
          <p:cNvSpPr txBox="1"/>
          <p:nvPr/>
        </p:nvSpPr>
        <p:spPr>
          <a:xfrm>
            <a:off x="611188" y="260350"/>
            <a:ext cx="7993062" cy="750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en-US" altLang="zh-CN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你们圈剩下来的地就还留给我种吧。</a:t>
            </a:r>
            <a:r>
              <a:rPr lang="zh-CN" altLang="en-US" sz="36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”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73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3906" name="文本框 123905"/>
          <p:cNvSpPr txBox="1"/>
          <p:nvPr/>
        </p:nvSpPr>
        <p:spPr>
          <a:xfrm>
            <a:off x="611188" y="404813"/>
            <a:ext cx="50403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800" b="1" dirty="0">
                <a:latin typeface="Verdana" panose="020B0604030504040204" pitchFamily="34" charset="0"/>
                <a:ea typeface="楷体_GB2312" pitchFamily="49" charset="-122"/>
              </a:rPr>
              <a:t>求下列各图形面积。（口答）</a:t>
            </a:r>
            <a:endParaRPr lang="zh-CN" altLang="en-US" sz="2800" b="1">
              <a:latin typeface="Verdana" panose="020B0604030504040204" pitchFamily="34" charset="0"/>
              <a:ea typeface="楷体_GB2312" pitchFamily="49" charset="-122"/>
            </a:endParaRPr>
          </a:p>
        </p:txBody>
      </p:sp>
      <p:grpSp>
        <p:nvGrpSpPr>
          <p:cNvPr id="123907" name="组合 123906"/>
          <p:cNvGrpSpPr/>
          <p:nvPr/>
        </p:nvGrpSpPr>
        <p:grpSpPr>
          <a:xfrm>
            <a:off x="755650" y="1268413"/>
            <a:ext cx="3359150" cy="2632075"/>
            <a:chOff x="280" y="2181"/>
            <a:chExt cx="2116" cy="1612"/>
          </a:xfrm>
        </p:grpSpPr>
        <p:sp>
          <p:nvSpPr>
            <p:cNvPr id="123908" name="直角三角形 123907"/>
            <p:cNvSpPr/>
            <p:nvPr/>
          </p:nvSpPr>
          <p:spPr>
            <a:xfrm rot="7619196">
              <a:off x="838" y="2522"/>
              <a:ext cx="1089" cy="1452"/>
            </a:xfrm>
            <a:prstGeom prst="rtTriangl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23909" name="组合 123908"/>
            <p:cNvGrpSpPr/>
            <p:nvPr/>
          </p:nvGrpSpPr>
          <p:grpSpPr>
            <a:xfrm>
              <a:off x="476" y="3294"/>
              <a:ext cx="1816" cy="280"/>
              <a:chOff x="249" y="1525"/>
              <a:chExt cx="1816" cy="280"/>
            </a:xfrm>
          </p:grpSpPr>
          <p:sp>
            <p:nvSpPr>
              <p:cNvPr id="123910" name="直接连接符 123909"/>
              <p:cNvSpPr/>
              <p:nvPr/>
            </p:nvSpPr>
            <p:spPr>
              <a:xfrm>
                <a:off x="1474" y="1661"/>
                <a:ext cx="59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11" name="直接连接符 123910"/>
              <p:cNvSpPr/>
              <p:nvPr/>
            </p:nvSpPr>
            <p:spPr>
              <a:xfrm>
                <a:off x="2064" y="1570"/>
                <a:ext cx="0" cy="18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12" name="直接连接符 123911"/>
              <p:cNvSpPr/>
              <p:nvPr/>
            </p:nvSpPr>
            <p:spPr>
              <a:xfrm>
                <a:off x="249" y="1570"/>
                <a:ext cx="0" cy="18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13" name="直接连接符 123912"/>
              <p:cNvSpPr/>
              <p:nvPr/>
            </p:nvSpPr>
            <p:spPr>
              <a:xfrm flipH="1">
                <a:off x="249" y="1661"/>
                <a:ext cx="545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14" name="文本框 123913"/>
              <p:cNvSpPr txBox="1"/>
              <p:nvPr/>
            </p:nvSpPr>
            <p:spPr>
              <a:xfrm>
                <a:off x="839" y="1525"/>
                <a:ext cx="726" cy="28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400" b="1">
                    <a:latin typeface="楷体_GB2312" pitchFamily="49" charset="-122"/>
                    <a:ea typeface="楷体_GB2312" pitchFamily="49" charset="-122"/>
                  </a:rPr>
                  <a:t>10</a:t>
                </a:r>
                <a:r>
                  <a:rPr lang="zh-CN" altLang="en-US" sz="2000" b="1" dirty="0">
                    <a:latin typeface="楷体_GB2312" pitchFamily="49" charset="-122"/>
                    <a:ea typeface="楷体_GB2312" pitchFamily="49" charset="-122"/>
                  </a:rPr>
                  <a:t>厘米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123915" name="组合 123914"/>
            <p:cNvGrpSpPr/>
            <p:nvPr/>
          </p:nvGrpSpPr>
          <p:grpSpPr>
            <a:xfrm>
              <a:off x="280" y="2279"/>
              <a:ext cx="803" cy="964"/>
              <a:chOff x="280" y="2279"/>
              <a:chExt cx="803" cy="964"/>
            </a:xfrm>
          </p:grpSpPr>
          <p:sp>
            <p:nvSpPr>
              <p:cNvPr id="123916" name="直接连接符 123915"/>
              <p:cNvSpPr/>
              <p:nvPr/>
            </p:nvSpPr>
            <p:spPr>
              <a:xfrm rot="18288591">
                <a:off x="371" y="3116"/>
                <a:ext cx="0" cy="18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17" name="直接连接符 123916"/>
              <p:cNvSpPr/>
              <p:nvPr/>
            </p:nvSpPr>
            <p:spPr>
              <a:xfrm rot="-14111409">
                <a:off x="283" y="3039"/>
                <a:ext cx="407" cy="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18" name="直接连接符 123917"/>
              <p:cNvSpPr/>
              <p:nvPr/>
            </p:nvSpPr>
            <p:spPr>
              <a:xfrm rot="7488591">
                <a:off x="992" y="2224"/>
                <a:ext cx="0" cy="18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19" name="直接连接符 123918"/>
              <p:cNvSpPr/>
              <p:nvPr/>
            </p:nvSpPr>
            <p:spPr>
              <a:xfrm rot="-3311409">
                <a:off x="671" y="2482"/>
                <a:ext cx="408" cy="1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20" name="文本框 123919"/>
              <p:cNvSpPr txBox="1"/>
              <p:nvPr/>
            </p:nvSpPr>
            <p:spPr>
              <a:xfrm rot="2088591">
                <a:off x="297" y="2568"/>
                <a:ext cx="635" cy="280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400" b="1" dirty="0">
                    <a:latin typeface="楷体_GB2312" pitchFamily="49" charset="-122"/>
                    <a:ea typeface="楷体_GB2312" pitchFamily="49" charset="-122"/>
                  </a:rPr>
                  <a:t>6</a:t>
                </a:r>
                <a:r>
                  <a:rPr lang="zh-CN" altLang="en-US" sz="2400" b="1" dirty="0">
                    <a:latin typeface="楷体_GB2312" pitchFamily="49" charset="-122"/>
                    <a:ea typeface="楷体_GB2312" pitchFamily="49" charset="-122"/>
                  </a:rPr>
                  <a:t>厘米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123921" name="组合 123920"/>
            <p:cNvGrpSpPr/>
            <p:nvPr/>
          </p:nvGrpSpPr>
          <p:grpSpPr>
            <a:xfrm>
              <a:off x="1156" y="2181"/>
              <a:ext cx="1240" cy="1060"/>
              <a:chOff x="1156" y="2181"/>
              <a:chExt cx="1240" cy="1060"/>
            </a:xfrm>
          </p:grpSpPr>
          <p:sp>
            <p:nvSpPr>
              <p:cNvPr id="123922" name="直接连接符 123921"/>
              <p:cNvSpPr/>
              <p:nvPr/>
            </p:nvSpPr>
            <p:spPr>
              <a:xfrm rot="34680938" flipH="1">
                <a:off x="2370" y="3048"/>
                <a:ext cx="1" cy="193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23" name="直接连接符 123922"/>
              <p:cNvSpPr/>
              <p:nvPr/>
            </p:nvSpPr>
            <p:spPr>
              <a:xfrm rot="2280938">
                <a:off x="1858" y="2923"/>
                <a:ext cx="538" cy="37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24" name="直接连接符 123923"/>
              <p:cNvSpPr/>
              <p:nvPr/>
            </p:nvSpPr>
            <p:spPr>
              <a:xfrm rot="23880938">
                <a:off x="1210" y="2181"/>
                <a:ext cx="0" cy="182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25" name="直接连接符 123924"/>
              <p:cNvSpPr/>
              <p:nvPr/>
            </p:nvSpPr>
            <p:spPr>
              <a:xfrm rot="13080938" flipV="1">
                <a:off x="1156" y="2426"/>
                <a:ext cx="534" cy="9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123926" name="文本框 123925"/>
              <p:cNvSpPr txBox="1"/>
              <p:nvPr/>
            </p:nvSpPr>
            <p:spPr>
              <a:xfrm rot="18480938">
                <a:off x="1572" y="2424"/>
                <a:ext cx="635" cy="288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>
                <a:spAutoFit/>
              </a:bodyPr>
              <a:p>
                <a:pPr algn="l">
                  <a:spcBef>
                    <a:spcPct val="50000"/>
                  </a:spcBef>
                </a:pPr>
                <a:r>
                  <a:rPr lang="en-US" altLang="zh-CN" sz="2400" b="1" dirty="0">
                    <a:latin typeface="楷体_GB2312" pitchFamily="49" charset="-122"/>
                    <a:ea typeface="楷体_GB2312" pitchFamily="49" charset="-122"/>
                  </a:rPr>
                  <a:t>8</a:t>
                </a:r>
                <a:r>
                  <a:rPr lang="zh-CN" altLang="en-US" sz="2400" b="1" dirty="0">
                    <a:latin typeface="楷体_GB2312" pitchFamily="49" charset="-122"/>
                    <a:ea typeface="楷体_GB2312" pitchFamily="49" charset="-122"/>
                  </a:rPr>
                  <a:t>厘米</a:t>
                </a:r>
                <a:endParaRPr lang="zh-CN" altLang="en-US" sz="2000" b="1" dirty="0">
                  <a:latin typeface="楷体_GB2312" pitchFamily="49" charset="-122"/>
                  <a:ea typeface="楷体_GB2312" pitchFamily="49" charset="-122"/>
                </a:endParaRPr>
              </a:p>
            </p:txBody>
          </p:sp>
        </p:grpSp>
        <p:grpSp>
          <p:nvGrpSpPr>
            <p:cNvPr id="123927" name="组合 123926"/>
            <p:cNvGrpSpPr/>
            <p:nvPr/>
          </p:nvGrpSpPr>
          <p:grpSpPr>
            <a:xfrm rot="7452079">
              <a:off x="1110" y="2387"/>
              <a:ext cx="91" cy="90"/>
              <a:chOff x="884" y="3249"/>
              <a:chExt cx="91" cy="90"/>
            </a:xfrm>
          </p:grpSpPr>
          <p:sp>
            <p:nvSpPr>
              <p:cNvPr id="123928" name="直接连接符 123927"/>
              <p:cNvSpPr/>
              <p:nvPr/>
            </p:nvSpPr>
            <p:spPr>
              <a:xfrm>
                <a:off x="884" y="3249"/>
                <a:ext cx="91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29" name="直接连接符 123928"/>
              <p:cNvSpPr/>
              <p:nvPr/>
            </p:nvSpPr>
            <p:spPr>
              <a:xfrm>
                <a:off x="975" y="3249"/>
                <a:ext cx="0" cy="9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23930" name="文本框 123929"/>
          <p:cNvSpPr txBox="1"/>
          <p:nvPr/>
        </p:nvSpPr>
        <p:spPr>
          <a:xfrm rot="10800000" flipV="1">
            <a:off x="395288" y="4076700"/>
            <a:ext cx="3889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000" b="1">
                <a:latin typeface="Verdana" panose="020B0604030504040204" pitchFamily="34" charset="0"/>
                <a:ea typeface="楷体_GB2312" pitchFamily="49" charset="-122"/>
              </a:rPr>
              <a:t>  </a:t>
            </a:r>
            <a:r>
              <a:rPr lang="en-US" altLang="en-US" sz="2400" b="1">
                <a:latin typeface="楷体_GB2312" pitchFamily="49" charset="-122"/>
                <a:ea typeface="楷体_GB2312" pitchFamily="49" charset="-122"/>
              </a:rPr>
              <a:t>6×8÷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2=24</a:t>
            </a:r>
            <a:r>
              <a:rPr lang="zh-CN" altLang="en-US" sz="2400" b="1" dirty="0">
                <a:latin typeface="Verdana" panose="020B0604030504040204" pitchFamily="34" charset="0"/>
                <a:ea typeface="楷体_GB2312" pitchFamily="49" charset="-122"/>
              </a:rPr>
              <a:t>（平方厘米）</a:t>
            </a:r>
            <a:endParaRPr lang="zh-CN" altLang="en-US" sz="24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23931" name="矩形 123930"/>
          <p:cNvSpPr/>
          <p:nvPr/>
        </p:nvSpPr>
        <p:spPr>
          <a:xfrm>
            <a:off x="0" y="404813"/>
            <a:ext cx="611188" cy="19891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b="1" dirty="0">
                <a:solidFill>
                  <a:schemeClr val="hlink"/>
                </a:solidFill>
                <a:latin typeface="Symbol" panose="05050102010706020507" pitchFamily="18" charset="2"/>
                <a:ea typeface="华文新魏" pitchFamily="2" charset="-122"/>
              </a:rPr>
              <a:t>第一关</a:t>
            </a:r>
            <a:endParaRPr lang="zh-CN" altLang="en-US" b="1" dirty="0">
              <a:solidFill>
                <a:srgbClr val="33CC33"/>
              </a:solidFill>
              <a:latin typeface="Symbol" panose="05050102010706020507" pitchFamily="18" charset="2"/>
              <a:ea typeface="楷体_GB2312" pitchFamily="49" charset="-122"/>
            </a:endParaRPr>
          </a:p>
        </p:txBody>
      </p:sp>
      <p:grpSp>
        <p:nvGrpSpPr>
          <p:cNvPr id="123932" name="组合 123931"/>
          <p:cNvGrpSpPr/>
          <p:nvPr/>
        </p:nvGrpSpPr>
        <p:grpSpPr>
          <a:xfrm>
            <a:off x="4500563" y="549275"/>
            <a:ext cx="3671887" cy="3962400"/>
            <a:chOff x="2835" y="1071"/>
            <a:chExt cx="2313" cy="2496"/>
          </a:xfrm>
        </p:grpSpPr>
        <p:grpSp>
          <p:nvGrpSpPr>
            <p:cNvPr id="123933" name="组合 123932"/>
            <p:cNvGrpSpPr/>
            <p:nvPr/>
          </p:nvGrpSpPr>
          <p:grpSpPr>
            <a:xfrm>
              <a:off x="3787" y="1570"/>
              <a:ext cx="1225" cy="1997"/>
              <a:chOff x="3787" y="1570"/>
              <a:chExt cx="1225" cy="1997"/>
            </a:xfrm>
          </p:grpSpPr>
          <p:grpSp>
            <p:nvGrpSpPr>
              <p:cNvPr id="123934" name="组合 123933"/>
              <p:cNvGrpSpPr/>
              <p:nvPr/>
            </p:nvGrpSpPr>
            <p:grpSpPr>
              <a:xfrm>
                <a:off x="3787" y="1570"/>
                <a:ext cx="1225" cy="1997"/>
                <a:chOff x="3742" y="1797"/>
                <a:chExt cx="1361" cy="1770"/>
              </a:xfrm>
            </p:grpSpPr>
            <p:sp>
              <p:nvSpPr>
                <p:cNvPr id="123935" name="直接连接符 123934"/>
                <p:cNvSpPr/>
                <p:nvPr/>
              </p:nvSpPr>
              <p:spPr>
                <a:xfrm>
                  <a:off x="3742" y="1797"/>
                  <a:ext cx="0" cy="1452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23936" name="直接连接符 123935"/>
                <p:cNvSpPr/>
                <p:nvPr/>
              </p:nvSpPr>
              <p:spPr>
                <a:xfrm>
                  <a:off x="5103" y="2114"/>
                  <a:ext cx="0" cy="1452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23937" name="直接连接符 123936"/>
                <p:cNvSpPr/>
                <p:nvPr/>
              </p:nvSpPr>
              <p:spPr>
                <a:xfrm>
                  <a:off x="3742" y="1797"/>
                  <a:ext cx="1361" cy="318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23938" name="直接连接符 123937"/>
                <p:cNvSpPr/>
                <p:nvPr/>
              </p:nvSpPr>
              <p:spPr>
                <a:xfrm>
                  <a:off x="3742" y="3249"/>
                  <a:ext cx="1361" cy="318"/>
                </a:xfrm>
                <a:prstGeom prst="line">
                  <a:avLst/>
                </a:prstGeom>
                <a:ln w="285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23939" name="直接连接符 123938"/>
              <p:cNvSpPr/>
              <p:nvPr/>
            </p:nvSpPr>
            <p:spPr>
              <a:xfrm flipH="1">
                <a:off x="4105" y="1797"/>
                <a:ext cx="499" cy="1497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lgDash"/>
                <a:headEnd type="none" w="med" len="med"/>
                <a:tailEnd type="none" w="med" len="med"/>
              </a:ln>
            </p:spPr>
          </p:sp>
          <p:sp>
            <p:nvSpPr>
              <p:cNvPr id="123940" name="直接连接符 123939"/>
              <p:cNvSpPr/>
              <p:nvPr/>
            </p:nvSpPr>
            <p:spPr>
              <a:xfrm>
                <a:off x="4150" y="3158"/>
                <a:ext cx="136" cy="4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23941" name="直接连接符 123940"/>
              <p:cNvSpPr/>
              <p:nvPr/>
            </p:nvSpPr>
            <p:spPr>
              <a:xfrm flipH="1">
                <a:off x="4241" y="3203"/>
                <a:ext cx="45" cy="13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23942" name="文本框 123941"/>
            <p:cNvSpPr txBox="1"/>
            <p:nvPr/>
          </p:nvSpPr>
          <p:spPr>
            <a:xfrm>
              <a:off x="3969" y="1344"/>
              <a:ext cx="1179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sz="3600">
                  <a:latin typeface="Arial" panose="020B0604020202020204" pitchFamily="34" charset="0"/>
                </a:rPr>
                <a:t>4</a:t>
              </a:r>
              <a:r>
                <a:rPr lang="en-US" altLang="zh-CN" sz="360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r>
                <a:rPr lang="en-US" altLang="zh-CN" sz="3600" dirty="0">
                  <a:latin typeface="Arial" panose="020B0604020202020204" pitchFamily="34" charset="0"/>
                </a:rPr>
                <a:t>4</a:t>
              </a:r>
              <a:r>
                <a:rPr lang="zh-CN" altLang="en-US" sz="3600" dirty="0">
                  <a:latin typeface="Arial" panose="020B0604020202020204" pitchFamily="34" charset="0"/>
                </a:rPr>
                <a:t>厘米</a:t>
              </a:r>
              <a:endParaRPr lang="zh-CN" altLang="en-US" sz="3600" dirty="0">
                <a:latin typeface="Arial" panose="020B0604020202020204" pitchFamily="34" charset="0"/>
              </a:endParaRPr>
            </a:p>
          </p:txBody>
        </p:sp>
        <p:sp>
          <p:nvSpPr>
            <p:cNvPr id="123943" name="文本框 123942"/>
            <p:cNvSpPr txBox="1"/>
            <p:nvPr/>
          </p:nvSpPr>
          <p:spPr>
            <a:xfrm>
              <a:off x="3424" y="1933"/>
              <a:ext cx="227" cy="10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sz="3600" dirty="0">
                  <a:latin typeface="Arial" panose="020B0604020202020204" pitchFamily="34" charset="0"/>
                </a:rPr>
                <a:t>6</a:t>
              </a:r>
              <a:r>
                <a:rPr lang="zh-CN" altLang="en-US" sz="3600" dirty="0">
                  <a:latin typeface="Arial" panose="020B0604020202020204" pitchFamily="34" charset="0"/>
                </a:rPr>
                <a:t>厘米</a:t>
              </a:r>
              <a:endParaRPr lang="zh-CN" altLang="en-US" sz="3600" dirty="0">
                <a:latin typeface="Arial" panose="020B0604020202020204" pitchFamily="34" charset="0"/>
              </a:endParaRPr>
            </a:p>
          </p:txBody>
        </p:sp>
        <p:sp>
          <p:nvSpPr>
            <p:cNvPr id="123944" name="文本框 123943"/>
            <p:cNvSpPr txBox="1"/>
            <p:nvPr/>
          </p:nvSpPr>
          <p:spPr>
            <a:xfrm>
              <a:off x="4422" y="2069"/>
              <a:ext cx="227" cy="10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sz="3600" dirty="0">
                  <a:latin typeface="Arial" panose="020B0604020202020204" pitchFamily="34" charset="0"/>
                </a:rPr>
                <a:t>5</a:t>
              </a:r>
              <a:r>
                <a:rPr lang="zh-CN" altLang="en-US" sz="3600" dirty="0">
                  <a:latin typeface="Arial" panose="020B0604020202020204" pitchFamily="34" charset="0"/>
                </a:rPr>
                <a:t>厘米</a:t>
              </a:r>
              <a:endParaRPr lang="zh-CN" altLang="en-US" sz="3600" dirty="0">
                <a:latin typeface="Arial" panose="020B0604020202020204" pitchFamily="34" charset="0"/>
              </a:endParaRPr>
            </a:p>
          </p:txBody>
        </p:sp>
        <p:sp>
          <p:nvSpPr>
            <p:cNvPr id="123945" name="文本框 123944"/>
            <p:cNvSpPr txBox="1"/>
            <p:nvPr/>
          </p:nvSpPr>
          <p:spPr>
            <a:xfrm>
              <a:off x="2835" y="1071"/>
              <a:ext cx="998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endParaRPr sz="3600" dirty="0">
                <a:solidFill>
                  <a:srgbClr val="CC00F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3946" name="文本框 123945"/>
          <p:cNvSpPr txBox="1"/>
          <p:nvPr/>
        </p:nvSpPr>
        <p:spPr>
          <a:xfrm rot="10800000" flipV="1">
            <a:off x="5253038" y="5084763"/>
            <a:ext cx="38909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2000" b="1">
                <a:latin typeface="Verdana" panose="020B0604030504040204" pitchFamily="34" charset="0"/>
                <a:ea typeface="楷体_GB2312" pitchFamily="49" charset="-122"/>
              </a:rPr>
              <a:t>  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4.4×5=22</a:t>
            </a:r>
            <a:r>
              <a:rPr lang="zh-CN" altLang="en-US" sz="2400" b="1" dirty="0">
                <a:latin typeface="Verdana" panose="020B0604030504040204" pitchFamily="34" charset="0"/>
                <a:ea typeface="楷体_GB2312" pitchFamily="49" charset="-122"/>
              </a:rPr>
              <a:t>（平方厘米）</a:t>
            </a:r>
            <a:endParaRPr lang="zh-CN" altLang="en-US" sz="24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3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30" grpId="0"/>
      <p:bldP spid="1239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4930" name="标题 124929"/>
          <p:cNvSpPr>
            <a:spLocks noGrp="1"/>
          </p:cNvSpPr>
          <p:nvPr>
            <p:ph type="ctrTitle"/>
          </p:nvPr>
        </p:nvSpPr>
        <p:spPr>
          <a:xfrm>
            <a:off x="611188" y="188913"/>
            <a:ext cx="7772400" cy="1079500"/>
          </a:xfrm>
          <a:ln/>
        </p:spPr>
        <p:txBody>
          <a:bodyPr anchor="ctr"/>
          <a:p>
            <a:pPr algn="l" defTabSz="914400">
              <a:buSzPct val="100000"/>
            </a:pPr>
            <a:r>
              <a:rPr lang="zh-CN" altLang="en-US" sz="4400" b="1" kern="1200" baseline="0" dirty="0">
                <a:solidFill>
                  <a:schemeClr val="hlink"/>
                </a:solidFill>
                <a:latin typeface="Symbol" panose="05050102010706020507" pitchFamily="18" charset="2"/>
                <a:ea typeface="华文新魏" pitchFamily="2" charset="-122"/>
              </a:rPr>
              <a:t>第二关</a:t>
            </a:r>
            <a:endParaRPr lang="zh-CN" altLang="en-US" sz="4400" b="1" kern="1200" baseline="0" dirty="0">
              <a:solidFill>
                <a:srgbClr val="33CC33"/>
              </a:solidFill>
              <a:latin typeface="Symbol" panose="05050102010706020507" pitchFamily="18" charset="2"/>
              <a:ea typeface="楷体_GB2312" pitchFamily="49" charset="-122"/>
            </a:endParaRPr>
          </a:p>
        </p:txBody>
      </p:sp>
      <p:pic>
        <p:nvPicPr>
          <p:cNvPr id="124931" name="图片 124930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3375"/>
            <a:ext cx="900113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4932" name="文本框 124931"/>
          <p:cNvSpPr txBox="1"/>
          <p:nvPr/>
        </p:nvSpPr>
        <p:spPr>
          <a:xfrm>
            <a:off x="684213" y="1484313"/>
            <a:ext cx="792003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200" dirty="0">
                <a:latin typeface="宋体" panose="02010600030101010101" pitchFamily="2" charset="-122"/>
              </a:rPr>
              <a:t>想一想，把一个长方形木框架拉成平行四边形后，</a:t>
            </a:r>
            <a:r>
              <a:rPr lang="en-US" altLang="zh-CN" sz="3200" dirty="0">
                <a:latin typeface="宋体" panose="02010600030101010101" pitchFamily="2" charset="-122"/>
              </a:rPr>
              <a:t>C</a:t>
            </a:r>
            <a:r>
              <a:rPr lang="zh-CN" altLang="en-US" sz="3200" dirty="0">
                <a:latin typeface="宋体" panose="02010600030101010101" pitchFamily="2" charset="-122"/>
              </a:rPr>
              <a:t>与</a:t>
            </a:r>
            <a:r>
              <a:rPr lang="en-US" altLang="zh-CN" sz="3200" dirty="0">
                <a:latin typeface="宋体" panose="02010600030101010101" pitchFamily="2" charset="-122"/>
              </a:rPr>
              <a:t>S</a:t>
            </a:r>
            <a:r>
              <a:rPr lang="zh-CN" altLang="en-US" sz="3200" dirty="0">
                <a:latin typeface="宋体" panose="02010600030101010101" pitchFamily="2" charset="-122"/>
              </a:rPr>
              <a:t>什么没变，什么变了？</a:t>
            </a:r>
            <a:endParaRPr lang="zh-CN" altLang="en-US" sz="3200" dirty="0">
              <a:latin typeface="宋体" panose="02010600030101010101" pitchFamily="2" charset="-122"/>
            </a:endParaRPr>
          </a:p>
        </p:txBody>
      </p:sp>
      <p:sp>
        <p:nvSpPr>
          <p:cNvPr id="124934" name="文本框 124933"/>
          <p:cNvSpPr txBox="1"/>
          <p:nvPr/>
        </p:nvSpPr>
        <p:spPr>
          <a:xfrm>
            <a:off x="323850" y="4508500"/>
            <a:ext cx="7561263" cy="201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124936" name="矩形 124935"/>
          <p:cNvSpPr/>
          <p:nvPr/>
        </p:nvSpPr>
        <p:spPr>
          <a:xfrm>
            <a:off x="2989263" y="3789363"/>
            <a:ext cx="2303462" cy="1800225"/>
          </a:xfrm>
          <a:prstGeom prst="rect">
            <a:avLst/>
          </a:prstGeom>
          <a:solidFill>
            <a:srgbClr val="99CC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4937" name="平行四边形 124936"/>
          <p:cNvSpPr/>
          <p:nvPr/>
        </p:nvSpPr>
        <p:spPr>
          <a:xfrm>
            <a:off x="2989263" y="3932238"/>
            <a:ext cx="3095625" cy="1655762"/>
          </a:xfrm>
          <a:prstGeom prst="parallelogram">
            <a:avLst>
              <a:gd name="adj" fmla="val 46740"/>
            </a:avLst>
          </a:prstGeom>
          <a:solidFill>
            <a:schemeClr val="accent1">
              <a:alpha val="3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8002" name="文本框 128001"/>
          <p:cNvSpPr txBox="1"/>
          <p:nvPr/>
        </p:nvSpPr>
        <p:spPr>
          <a:xfrm>
            <a:off x="900113" y="1196975"/>
            <a:ext cx="78486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</a:rPr>
              <a:t>  </a:t>
            </a:r>
            <a:r>
              <a:rPr lang="en-US" altLang="zh-CN" sz="3600" b="1" dirty="0"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</a:rPr>
              <a:t>给你哪两条线段的长度就能计算阴影部分的面积？可以怎样计算？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28003" name="文本框 128002"/>
          <p:cNvSpPr txBox="1"/>
          <p:nvPr/>
        </p:nvSpPr>
        <p:spPr>
          <a:xfrm>
            <a:off x="3492500" y="5229225"/>
            <a:ext cx="15128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600">
                <a:latin typeface="Arial" panose="020B0604020202020204" pitchFamily="34" charset="0"/>
              </a:rPr>
              <a:t>10</a:t>
            </a:r>
            <a:r>
              <a:rPr lang="zh-CN" altLang="en-US" sz="3600" b="1" dirty="0">
                <a:latin typeface="Arial" panose="020B0604020202020204" pitchFamily="34" charset="0"/>
              </a:rPr>
              <a:t>米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grpSp>
        <p:nvGrpSpPr>
          <p:cNvPr id="128004" name="组合 128003"/>
          <p:cNvGrpSpPr/>
          <p:nvPr/>
        </p:nvGrpSpPr>
        <p:grpSpPr>
          <a:xfrm>
            <a:off x="1979613" y="2781300"/>
            <a:ext cx="4897437" cy="2376488"/>
            <a:chOff x="1383" y="1979"/>
            <a:chExt cx="2949" cy="1270"/>
          </a:xfrm>
        </p:grpSpPr>
        <p:sp>
          <p:nvSpPr>
            <p:cNvPr id="128005" name="平行四边形 128004"/>
            <p:cNvSpPr/>
            <p:nvPr/>
          </p:nvSpPr>
          <p:spPr>
            <a:xfrm>
              <a:off x="1383" y="1979"/>
              <a:ext cx="2949" cy="1270"/>
            </a:xfrm>
            <a:prstGeom prst="parallelogram">
              <a:avLst>
                <a:gd name="adj" fmla="val 58051"/>
              </a:avLst>
            </a:prstGeom>
            <a:solidFill>
              <a:srgbClr val="4D4D4D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8006" name="直角三角形 128005"/>
            <p:cNvSpPr/>
            <p:nvPr/>
          </p:nvSpPr>
          <p:spPr>
            <a:xfrm rot="16200000">
              <a:off x="1859" y="1502"/>
              <a:ext cx="1270" cy="2223"/>
            </a:xfrm>
            <a:prstGeom prst="rtTriangle">
              <a:avLst/>
            </a:prstGeom>
            <a:solidFill>
              <a:schemeClr val="bg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28007" name="直接连接符 128006"/>
            <p:cNvSpPr/>
            <p:nvPr/>
          </p:nvSpPr>
          <p:spPr>
            <a:xfrm>
              <a:off x="3470" y="3113"/>
              <a:ext cx="0" cy="13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8008" name="直接连接符 128007"/>
            <p:cNvSpPr/>
            <p:nvPr/>
          </p:nvSpPr>
          <p:spPr>
            <a:xfrm>
              <a:off x="3470" y="3113"/>
              <a:ext cx="13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28009" name="文本框 128008"/>
          <p:cNvSpPr txBox="1"/>
          <p:nvPr/>
        </p:nvSpPr>
        <p:spPr>
          <a:xfrm>
            <a:off x="5145088" y="3573463"/>
            <a:ext cx="72231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200">
                <a:latin typeface="Arial" panose="020B0604020202020204" pitchFamily="34" charset="0"/>
              </a:rPr>
              <a:t> </a:t>
            </a:r>
            <a:r>
              <a:rPr lang="en-US" altLang="zh-CN" sz="3600">
                <a:latin typeface="Arial" panose="020B0604020202020204" pitchFamily="34" charset="0"/>
              </a:rPr>
              <a:t>8</a:t>
            </a:r>
            <a:r>
              <a:rPr lang="zh-CN" altLang="en-US" sz="3600" b="1" dirty="0">
                <a:latin typeface="Arial" panose="020B0604020202020204" pitchFamily="34" charset="0"/>
              </a:rPr>
              <a:t>米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128010" name="矩形 128009"/>
          <p:cNvSpPr/>
          <p:nvPr/>
        </p:nvSpPr>
        <p:spPr>
          <a:xfrm>
            <a:off x="611188" y="188913"/>
            <a:ext cx="7772400" cy="1079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b="1" dirty="0">
                <a:solidFill>
                  <a:schemeClr val="hlink"/>
                </a:solidFill>
                <a:latin typeface="Symbol" panose="05050102010706020507" pitchFamily="18" charset="2"/>
                <a:ea typeface="华文新魏" pitchFamily="2" charset="-122"/>
              </a:rPr>
              <a:t>第三关</a:t>
            </a:r>
            <a:endParaRPr lang="zh-CN" altLang="en-US" b="1" dirty="0">
              <a:solidFill>
                <a:srgbClr val="33CC33"/>
              </a:solidFill>
              <a:latin typeface="Symbol" panose="05050102010706020507" pitchFamily="18" charset="2"/>
              <a:ea typeface="楷体_GB2312" pitchFamily="49" charset="-122"/>
            </a:endParaRPr>
          </a:p>
        </p:txBody>
      </p:sp>
      <p:pic>
        <p:nvPicPr>
          <p:cNvPr id="128011" name="图片 128010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6250"/>
            <a:ext cx="900113" cy="792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28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28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8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28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0"/>
      <p:bldP spid="1280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9028" name="矩形 129027"/>
          <p:cNvSpPr/>
          <p:nvPr/>
        </p:nvSpPr>
        <p:spPr>
          <a:xfrm>
            <a:off x="611188" y="188913"/>
            <a:ext cx="7772400" cy="1079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zh-CN" altLang="en-US" b="1" dirty="0">
                <a:solidFill>
                  <a:schemeClr val="hlink"/>
                </a:solidFill>
                <a:latin typeface="Symbol" panose="05050102010706020507" pitchFamily="18" charset="2"/>
                <a:ea typeface="华文新魏" pitchFamily="2" charset="-122"/>
              </a:rPr>
              <a:t>第四关</a:t>
            </a:r>
            <a:endParaRPr lang="zh-CN" altLang="en-US" b="1" dirty="0">
              <a:solidFill>
                <a:srgbClr val="33CC33"/>
              </a:solidFill>
              <a:latin typeface="Symbol" panose="05050102010706020507" pitchFamily="18" charset="2"/>
              <a:ea typeface="楷体_GB2312" pitchFamily="49" charset="-122"/>
            </a:endParaRPr>
          </a:p>
        </p:txBody>
      </p:sp>
      <p:pic>
        <p:nvPicPr>
          <p:cNvPr id="129029" name="图片 129028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76250"/>
            <a:ext cx="900113" cy="792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030" name="椭圆 129029"/>
          <p:cNvSpPr/>
          <p:nvPr/>
        </p:nvSpPr>
        <p:spPr>
          <a:xfrm>
            <a:off x="2484438" y="3141663"/>
            <a:ext cx="2735262" cy="2735262"/>
          </a:xfrm>
          <a:prstGeom prst="ellipse">
            <a:avLst/>
          </a:prstGeom>
          <a:noFill/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ctr"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129031" name="矩形 129030"/>
          <p:cNvSpPr/>
          <p:nvPr/>
        </p:nvSpPr>
        <p:spPr>
          <a:xfrm>
            <a:off x="3851275" y="4510088"/>
            <a:ext cx="1368425" cy="1366837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ctr"/>
          <a:p>
            <a:r>
              <a:rPr lang="en-US" altLang="zh-CN" b="1">
                <a:latin typeface="Arial" panose="020B0604020202020204" pitchFamily="34" charset="0"/>
              </a:rPr>
              <a:t>S=20cm</a:t>
            </a:r>
            <a:r>
              <a:rPr lang="en-US" altLang="zh-CN" b="1" baseline="30000">
                <a:latin typeface="Arial" panose="020B0604020202020204" pitchFamily="34" charset="0"/>
              </a:rPr>
              <a:t>2</a:t>
            </a:r>
            <a:endParaRPr lang="en-US" altLang="zh-CN" b="1" baseline="30000">
              <a:latin typeface="Arial" panose="020B0604020202020204" pitchFamily="34" charset="0"/>
            </a:endParaRPr>
          </a:p>
        </p:txBody>
      </p:sp>
      <p:sp>
        <p:nvSpPr>
          <p:cNvPr id="129032" name="文本框 129031"/>
          <p:cNvSpPr txBox="1"/>
          <p:nvPr/>
        </p:nvSpPr>
        <p:spPr>
          <a:xfrm>
            <a:off x="900113" y="1412875"/>
            <a:ext cx="78486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</a:rPr>
              <a:t>  </a:t>
            </a:r>
            <a:r>
              <a:rPr lang="en-US" altLang="zh-CN" sz="3600" b="1" dirty="0">
                <a:latin typeface="Arial" panose="020B0604020202020204" pitchFamily="34" charset="0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</a:rPr>
              <a:t>已知正方形的面积是</a:t>
            </a:r>
            <a:r>
              <a:rPr lang="en-US" altLang="zh-CN" sz="3600" b="1">
                <a:latin typeface="Arial" panose="020B0604020202020204" pitchFamily="34" charset="0"/>
              </a:rPr>
              <a:t>20cm</a:t>
            </a:r>
            <a:r>
              <a:rPr lang="en-US" altLang="zh-CN" sz="3600" b="1" baseline="30000">
                <a:latin typeface="Arial" panose="020B0604020202020204" pitchFamily="34" charset="0"/>
              </a:rPr>
              <a:t>2</a:t>
            </a:r>
            <a:r>
              <a:rPr lang="en-US" altLang="zh-CN" sz="3600" b="1" dirty="0"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latin typeface="Arial" panose="020B0604020202020204" pitchFamily="34" charset="0"/>
              </a:rPr>
              <a:t>求空白部分的面积是多少？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29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359" name="图片 100358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358" name="文本框 100357"/>
          <p:cNvSpPr txBox="1"/>
          <p:nvPr/>
        </p:nvSpPr>
        <p:spPr>
          <a:xfrm>
            <a:off x="900113" y="765175"/>
            <a:ext cx="7343775" cy="4754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50000"/>
              </a:lnSpc>
              <a:buClr>
                <a:schemeClr val="bg1"/>
              </a:buClr>
            </a:pPr>
            <a:r>
              <a:rPr lang="zh-CN" altLang="en-US" sz="4400" b="1" dirty="0">
                <a:latin typeface="Times New Roman" panose="02020603050405020304" pitchFamily="18" charset="0"/>
              </a:rPr>
              <a:t>　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其实</a:t>
            </a:r>
            <a:r>
              <a:rPr lang="en-US" altLang="zh-CN" sz="4000" b="1" dirty="0"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我们每个人的心中都有着一根无形的绳子，我们究竟要用这根绳子为周长来围出怎样的面积，这将是我们一辈子都研究不完的一个疑问。</a:t>
            </a:r>
            <a:endParaRPr lang="zh-CN" altLang="en-US" sz="4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6" name="图片 89095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094" name="图片 890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924175"/>
            <a:ext cx="8497888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7" name="文本框 89096"/>
          <p:cNvSpPr txBox="1"/>
          <p:nvPr/>
        </p:nvSpPr>
        <p:spPr>
          <a:xfrm>
            <a:off x="323850" y="115888"/>
            <a:ext cx="8280400" cy="2795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dirty="0">
                <a:latin typeface="Arial" panose="020B0604020202020204" pitchFamily="34" charset="0"/>
              </a:rPr>
              <a:t>      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从前，有一个老人，他有六个儿子。一天，他把儿子们叫到跟前说：“孩子们，我已经老了。我没有多少家产留给你们，只有这个园子，就分给你们吧。”说着，老人拿出六根同样长（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120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米）的绳子，“你们每人拿一根绳子到园子里去圈地，谁圈到多大一块地，这块地就属于谁的。你们圈剩下来的地就还留给我种吧。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1860" name="图片 121859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1861" name="矩形 121860"/>
          <p:cNvSpPr/>
          <p:nvPr/>
        </p:nvSpPr>
        <p:spPr>
          <a:xfrm>
            <a:off x="755650" y="549275"/>
            <a:ext cx="4895850" cy="25161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谢谢合作!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1862" name="矩形 121861"/>
          <p:cNvSpPr/>
          <p:nvPr/>
        </p:nvSpPr>
        <p:spPr>
          <a:xfrm>
            <a:off x="2987675" y="3429000"/>
            <a:ext cx="5440363" cy="259397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谢谢指导！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0117" name="图片 90116" descr="w2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0116" name="图片 901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188913"/>
            <a:ext cx="8642350" cy="648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0118" name="矩形 90117">
            <a:hlinkClick r:id="" action="ppaction://noaction"/>
          </p:cNvPr>
          <p:cNvSpPr/>
          <p:nvPr/>
        </p:nvSpPr>
        <p:spPr>
          <a:xfrm>
            <a:off x="1116013" y="549275"/>
            <a:ext cx="3024187" cy="647700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20" name="椭圆 90119">
            <a:hlinkClick r:id="" action="ppaction://noaction"/>
          </p:cNvPr>
          <p:cNvSpPr/>
          <p:nvPr/>
        </p:nvSpPr>
        <p:spPr>
          <a:xfrm>
            <a:off x="5651500" y="3500438"/>
            <a:ext cx="2593975" cy="2593975"/>
          </a:xfrm>
          <a:prstGeom prst="ellipse">
            <a:avLst/>
          </a:prstGeom>
          <a:noFill/>
          <a:ln w="762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22" name="矩形 90121"/>
          <p:cNvSpPr/>
          <p:nvPr/>
        </p:nvSpPr>
        <p:spPr>
          <a:xfrm>
            <a:off x="684213" y="2276475"/>
            <a:ext cx="1800225" cy="1798638"/>
          </a:xfrm>
          <a:prstGeom prst="rect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23" name="平行四边形 90122">
            <a:hlinkClick r:id="" action="ppaction://noaction"/>
          </p:cNvPr>
          <p:cNvSpPr/>
          <p:nvPr/>
        </p:nvSpPr>
        <p:spPr>
          <a:xfrm>
            <a:off x="3708400" y="2492375"/>
            <a:ext cx="3527425" cy="647700"/>
          </a:xfrm>
          <a:prstGeom prst="parallelogram">
            <a:avLst>
              <a:gd name="adj" fmla="val 136151"/>
            </a:avLst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39" name="直角三角形 90138"/>
          <p:cNvSpPr/>
          <p:nvPr/>
        </p:nvSpPr>
        <p:spPr>
          <a:xfrm>
            <a:off x="5580063" y="765175"/>
            <a:ext cx="2663825" cy="936625"/>
          </a:xfrm>
          <a:prstGeom prst="rtTriangle">
            <a:avLst/>
          </a:pr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0140" name="任意多边形 90139"/>
          <p:cNvSpPr/>
          <p:nvPr/>
        </p:nvSpPr>
        <p:spPr>
          <a:xfrm>
            <a:off x="900113" y="4941888"/>
            <a:ext cx="3671887" cy="647700"/>
          </a:xfrm>
          <a:custGeom>
            <a:avLst/>
            <a:gdLst>
              <a:gd name="txL" fmla="*/ 4500 w 21600"/>
              <a:gd name="txT" fmla="*/ 4500 h 21600"/>
              <a:gd name="txR" fmla="*/ 17100 w 21600"/>
              <a:gd name="txB" fmla="*/ 17100 h 21600"/>
            </a:gdLst>
            <a:ahLst/>
            <a:cxnLst>
              <a:cxn ang="0">
                <a:pos x="18900" y="10800"/>
              </a:cxn>
              <a:cxn ang="90">
                <a:pos x="10800" y="21600"/>
              </a:cxn>
              <a:cxn ang="180">
                <a:pos x="2700" y="10800"/>
              </a:cxn>
              <a:cxn ang="270">
                <a:pos x="10800" y="0"/>
              </a:cxn>
            </a:cxnLst>
            <a:rect l="txL" t="txT" r="txR" b="txB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90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90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90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147" name="未知"/>
          <p:cNvSpPr/>
          <p:nvPr/>
        </p:nvSpPr>
        <p:spPr>
          <a:xfrm>
            <a:off x="5364163" y="1268413"/>
            <a:ext cx="1784350" cy="1038225"/>
          </a:xfrm>
          <a:custGeom>
            <a:avLst/>
            <a:gdLst/>
            <a:ahLst/>
            <a:cxnLst/>
            <a:pathLst>
              <a:path w="1089" h="544">
                <a:moveTo>
                  <a:pt x="363" y="0"/>
                </a:moveTo>
                <a:lnTo>
                  <a:pt x="0" y="544"/>
                </a:lnTo>
                <a:lnTo>
                  <a:pt x="1089" y="544"/>
                </a:lnTo>
                <a:lnTo>
                  <a:pt x="363" y="0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1146" name="未知"/>
          <p:cNvSpPr/>
          <p:nvPr/>
        </p:nvSpPr>
        <p:spPr>
          <a:xfrm>
            <a:off x="7092950" y="3284538"/>
            <a:ext cx="1368425" cy="1087437"/>
          </a:xfrm>
          <a:custGeom>
            <a:avLst/>
            <a:gdLst/>
            <a:ahLst/>
            <a:cxnLst/>
            <a:pathLst>
              <a:path w="862" h="639">
                <a:moveTo>
                  <a:pt x="363" y="4"/>
                </a:moveTo>
                <a:cubicBezTo>
                  <a:pt x="474" y="3"/>
                  <a:pt x="586" y="1"/>
                  <a:pt x="697" y="0"/>
                </a:cubicBezTo>
                <a:lnTo>
                  <a:pt x="862" y="639"/>
                </a:lnTo>
                <a:lnTo>
                  <a:pt x="0" y="639"/>
                </a:lnTo>
                <a:lnTo>
                  <a:pt x="363" y="4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1145" name="椭圆 131144"/>
          <p:cNvSpPr/>
          <p:nvPr/>
        </p:nvSpPr>
        <p:spPr>
          <a:xfrm>
            <a:off x="4427538" y="4149725"/>
            <a:ext cx="1370012" cy="1370013"/>
          </a:xfrm>
          <a:prstGeom prst="ellipse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1144" name="平行四边形 131143"/>
          <p:cNvSpPr/>
          <p:nvPr/>
        </p:nvSpPr>
        <p:spPr>
          <a:xfrm>
            <a:off x="1258888" y="4221163"/>
            <a:ext cx="2374900" cy="1008062"/>
          </a:xfrm>
          <a:prstGeom prst="parallelogram">
            <a:avLst>
              <a:gd name="adj" fmla="val 58897"/>
            </a:avLst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31079" name="组合 131078"/>
          <p:cNvGrpSpPr/>
          <p:nvPr/>
        </p:nvGrpSpPr>
        <p:grpSpPr>
          <a:xfrm>
            <a:off x="0" y="1916113"/>
            <a:ext cx="1830388" cy="2146300"/>
            <a:chOff x="0" y="0"/>
            <a:chExt cx="1108" cy="1316"/>
          </a:xfrm>
        </p:grpSpPr>
        <p:sp>
          <p:nvSpPr>
            <p:cNvPr id="131080" name="文本框 131079"/>
            <p:cNvSpPr txBox="1"/>
            <p:nvPr/>
          </p:nvSpPr>
          <p:spPr>
            <a:xfrm>
              <a:off x="590" y="0"/>
              <a:ext cx="229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081" name="文本框 131080"/>
            <p:cNvSpPr txBox="1"/>
            <p:nvPr/>
          </p:nvSpPr>
          <p:spPr>
            <a:xfrm>
              <a:off x="0" y="454"/>
              <a:ext cx="237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b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082" name="文本框 131081"/>
            <p:cNvSpPr txBox="1"/>
            <p:nvPr/>
          </p:nvSpPr>
          <p:spPr>
            <a:xfrm>
              <a:off x="363" y="998"/>
              <a:ext cx="745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ab</a:t>
              </a:r>
              <a:endParaRPr lang="en-US" altLang="zh-CN" sz="2800" b="1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31083" name="组合 131082"/>
          <p:cNvGrpSpPr/>
          <p:nvPr/>
        </p:nvGrpSpPr>
        <p:grpSpPr>
          <a:xfrm>
            <a:off x="3059113" y="908050"/>
            <a:ext cx="2162175" cy="1239838"/>
            <a:chOff x="0" y="0"/>
            <a:chExt cx="1316" cy="781"/>
          </a:xfrm>
        </p:grpSpPr>
        <p:sp>
          <p:nvSpPr>
            <p:cNvPr id="131084" name="文本框 131083"/>
            <p:cNvSpPr txBox="1"/>
            <p:nvPr/>
          </p:nvSpPr>
          <p:spPr>
            <a:xfrm>
              <a:off x="0" y="454"/>
              <a:ext cx="2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085" name="文本框 131084"/>
            <p:cNvSpPr txBox="1"/>
            <p:nvPr/>
          </p:nvSpPr>
          <p:spPr>
            <a:xfrm>
              <a:off x="635" y="0"/>
              <a:ext cx="68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r>
                <a:rPr lang="en-US" altLang="zh-CN" sz="2800" b="1" baseline="30000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2</a:t>
              </a:r>
              <a:endParaRPr lang="en-US" altLang="zh-CN" sz="2800" b="1" baseline="3000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grpSp>
        <p:nvGrpSpPr>
          <p:cNvPr id="131086" name="组合 131085"/>
          <p:cNvGrpSpPr/>
          <p:nvPr/>
        </p:nvGrpSpPr>
        <p:grpSpPr>
          <a:xfrm>
            <a:off x="1331913" y="4221163"/>
            <a:ext cx="1354137" cy="2032000"/>
            <a:chOff x="0" y="0"/>
            <a:chExt cx="717" cy="1280"/>
          </a:xfrm>
        </p:grpSpPr>
        <p:sp>
          <p:nvSpPr>
            <p:cNvPr id="131087" name="文本框 131086"/>
            <p:cNvSpPr txBox="1"/>
            <p:nvPr/>
          </p:nvSpPr>
          <p:spPr>
            <a:xfrm>
              <a:off x="408" y="580"/>
              <a:ext cx="20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088" name="直接连接符 131087"/>
            <p:cNvSpPr/>
            <p:nvPr/>
          </p:nvSpPr>
          <p:spPr>
            <a:xfrm>
              <a:off x="272" y="0"/>
              <a:ext cx="0" cy="635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1089" name="文本框 131088"/>
            <p:cNvSpPr txBox="1"/>
            <p:nvPr/>
          </p:nvSpPr>
          <p:spPr>
            <a:xfrm>
              <a:off x="227" y="172"/>
              <a:ext cx="20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31090" name="组合 131089"/>
            <p:cNvGrpSpPr/>
            <p:nvPr/>
          </p:nvGrpSpPr>
          <p:grpSpPr>
            <a:xfrm>
              <a:off x="272" y="544"/>
              <a:ext cx="91" cy="91"/>
              <a:chOff x="0" y="0"/>
              <a:chExt cx="363" cy="363"/>
            </a:xfrm>
          </p:grpSpPr>
          <p:sp>
            <p:nvSpPr>
              <p:cNvPr id="131091" name="直接连接符 131090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1092" name="直接连接符 131091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31093" name="文本框 131092"/>
            <p:cNvSpPr txBox="1"/>
            <p:nvPr/>
          </p:nvSpPr>
          <p:spPr>
            <a:xfrm>
              <a:off x="0" y="953"/>
              <a:ext cx="71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ah</a:t>
              </a:r>
              <a:endParaRPr lang="en-US" altLang="zh-CN" sz="2800" b="1" baseline="3000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grpSp>
        <p:nvGrpSpPr>
          <p:cNvPr id="131094" name="组合 131093"/>
          <p:cNvGrpSpPr/>
          <p:nvPr/>
        </p:nvGrpSpPr>
        <p:grpSpPr>
          <a:xfrm>
            <a:off x="3995738" y="4292600"/>
            <a:ext cx="1671637" cy="1828800"/>
            <a:chOff x="0" y="0"/>
            <a:chExt cx="1053" cy="1152"/>
          </a:xfrm>
        </p:grpSpPr>
        <p:sp>
          <p:nvSpPr>
            <p:cNvPr id="131095" name="椭圆 131094"/>
            <p:cNvSpPr/>
            <p:nvPr/>
          </p:nvSpPr>
          <p:spPr>
            <a:xfrm>
              <a:off x="685" y="328"/>
              <a:ext cx="40" cy="40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1096" name="直接连接符 131095"/>
            <p:cNvSpPr/>
            <p:nvPr/>
          </p:nvSpPr>
          <p:spPr>
            <a:xfrm flipV="1">
              <a:off x="725" y="123"/>
              <a:ext cx="328" cy="205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1097" name="文本框 131096"/>
            <p:cNvSpPr txBox="1"/>
            <p:nvPr/>
          </p:nvSpPr>
          <p:spPr>
            <a:xfrm>
              <a:off x="688" y="0"/>
              <a:ext cx="22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r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098" name="矩形 131097"/>
            <p:cNvSpPr/>
            <p:nvPr/>
          </p:nvSpPr>
          <p:spPr>
            <a:xfrm>
              <a:off x="0" y="825"/>
              <a:ext cx="100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zh-CN" altLang="x-none" sz="2800" b="1" dirty="0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S＝ πr </a:t>
              </a:r>
              <a:r>
                <a:rPr lang="zh-CN" altLang="x-none" sz="2800" b="1" baseline="30000" dirty="0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2</a:t>
              </a:r>
              <a:endParaRPr lang="zh-CN" altLang="x-none" sz="2800" b="1" baseline="30000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31099" name="组合 131098"/>
          <p:cNvGrpSpPr/>
          <p:nvPr/>
        </p:nvGrpSpPr>
        <p:grpSpPr>
          <a:xfrm>
            <a:off x="5867400" y="1268413"/>
            <a:ext cx="2595563" cy="1406525"/>
            <a:chOff x="0" y="0"/>
            <a:chExt cx="1571" cy="886"/>
          </a:xfrm>
        </p:grpSpPr>
        <p:sp>
          <p:nvSpPr>
            <p:cNvPr id="131100" name="文本框 131099"/>
            <p:cNvSpPr txBox="1"/>
            <p:nvPr/>
          </p:nvSpPr>
          <p:spPr>
            <a:xfrm>
              <a:off x="91" y="559"/>
              <a:ext cx="22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101" name="直接连接符 131100"/>
            <p:cNvSpPr/>
            <p:nvPr/>
          </p:nvSpPr>
          <p:spPr>
            <a:xfrm>
              <a:off x="45" y="0"/>
              <a:ext cx="0" cy="66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1102" name="文本框 131101"/>
            <p:cNvSpPr txBox="1"/>
            <p:nvPr/>
          </p:nvSpPr>
          <p:spPr>
            <a:xfrm>
              <a:off x="0" y="179"/>
              <a:ext cx="23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31103" name="组合 131102"/>
            <p:cNvGrpSpPr/>
            <p:nvPr/>
          </p:nvGrpSpPr>
          <p:grpSpPr>
            <a:xfrm>
              <a:off x="45" y="565"/>
              <a:ext cx="91" cy="95"/>
              <a:chOff x="0" y="0"/>
              <a:chExt cx="363" cy="363"/>
            </a:xfrm>
          </p:grpSpPr>
          <p:sp>
            <p:nvSpPr>
              <p:cNvPr id="131104" name="直接连接符 131103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1105" name="直接连接符 131104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31106" name="组合 131105"/>
            <p:cNvGrpSpPr/>
            <p:nvPr/>
          </p:nvGrpSpPr>
          <p:grpSpPr>
            <a:xfrm>
              <a:off x="680" y="136"/>
              <a:ext cx="891" cy="544"/>
              <a:chOff x="0" y="0"/>
              <a:chExt cx="891" cy="544"/>
            </a:xfrm>
          </p:grpSpPr>
          <p:sp>
            <p:nvSpPr>
              <p:cNvPr id="131107" name="文本框 131106"/>
              <p:cNvSpPr txBox="1"/>
              <p:nvPr/>
            </p:nvSpPr>
            <p:spPr>
              <a:xfrm>
                <a:off x="0" y="91"/>
                <a:ext cx="89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 anchor="t">
                <a:spAutoFit/>
              </a:bodyPr>
              <a:p>
                <a:pPr algn="l"/>
                <a:r>
                  <a:rPr lang="en-US" altLang="zh-CN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S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＝   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ah</a:t>
                </a:r>
                <a:endParaRPr lang="en-US" altLang="zh-CN" sz="2800" b="1" baseline="30000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grpSp>
            <p:nvGrpSpPr>
              <p:cNvPr id="131108" name="组合 131107"/>
              <p:cNvGrpSpPr/>
              <p:nvPr/>
            </p:nvGrpSpPr>
            <p:grpSpPr>
              <a:xfrm>
                <a:off x="365" y="0"/>
                <a:ext cx="251" cy="544"/>
                <a:chOff x="0" y="0"/>
                <a:chExt cx="251" cy="544"/>
              </a:xfrm>
            </p:grpSpPr>
            <p:sp>
              <p:nvSpPr>
                <p:cNvPr id="131109" name="文本框 131108"/>
                <p:cNvSpPr txBox="1"/>
                <p:nvPr/>
              </p:nvSpPr>
              <p:spPr>
                <a:xfrm>
                  <a:off x="0" y="217"/>
                  <a:ext cx="24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2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31110" name="文本框 131109"/>
                <p:cNvSpPr txBox="1"/>
                <p:nvPr/>
              </p:nvSpPr>
              <p:spPr>
                <a:xfrm>
                  <a:off x="11" y="0"/>
                  <a:ext cx="24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1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31111" name="直接连接符 131110"/>
                <p:cNvSpPr/>
                <p:nvPr/>
              </p:nvSpPr>
              <p:spPr>
                <a:xfrm>
                  <a:off x="11" y="272"/>
                  <a:ext cx="227" cy="0"/>
                </a:xfrm>
                <a:prstGeom prst="line">
                  <a:avLst/>
                </a:prstGeom>
                <a:ln w="2540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</p:grpSp>
      <p:grpSp>
        <p:nvGrpSpPr>
          <p:cNvPr id="131125" name="组合 131124"/>
          <p:cNvGrpSpPr/>
          <p:nvPr/>
        </p:nvGrpSpPr>
        <p:grpSpPr>
          <a:xfrm>
            <a:off x="6804025" y="2852738"/>
            <a:ext cx="2297113" cy="2879725"/>
            <a:chOff x="0" y="0"/>
            <a:chExt cx="1315" cy="1814"/>
          </a:xfrm>
        </p:grpSpPr>
        <p:sp>
          <p:nvSpPr>
            <p:cNvPr id="131126" name="文本框 131125"/>
            <p:cNvSpPr txBox="1"/>
            <p:nvPr/>
          </p:nvSpPr>
          <p:spPr>
            <a:xfrm>
              <a:off x="545" y="0"/>
              <a:ext cx="21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31127" name="文本框 131126"/>
            <p:cNvSpPr txBox="1"/>
            <p:nvPr/>
          </p:nvSpPr>
          <p:spPr>
            <a:xfrm>
              <a:off x="545" y="898"/>
              <a:ext cx="22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b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31128" name="组合 131127"/>
            <p:cNvGrpSpPr/>
            <p:nvPr/>
          </p:nvGrpSpPr>
          <p:grpSpPr>
            <a:xfrm>
              <a:off x="0" y="1270"/>
              <a:ext cx="1315" cy="544"/>
              <a:chOff x="0" y="0"/>
              <a:chExt cx="1315" cy="544"/>
            </a:xfrm>
          </p:grpSpPr>
          <p:sp>
            <p:nvSpPr>
              <p:cNvPr id="131129" name="文本框 131128"/>
              <p:cNvSpPr txBox="1"/>
              <p:nvPr/>
            </p:nvSpPr>
            <p:spPr>
              <a:xfrm>
                <a:off x="0" y="91"/>
                <a:ext cx="131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 anchor="t">
                <a:spAutoFit/>
              </a:bodyPr>
              <a:p>
                <a:pPr algn="l"/>
                <a:r>
                  <a:rPr lang="en-US" altLang="zh-CN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S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＝   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(a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＋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b)h</a:t>
                </a:r>
                <a:endPara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grpSp>
            <p:nvGrpSpPr>
              <p:cNvPr id="131130" name="组合 131129"/>
              <p:cNvGrpSpPr/>
              <p:nvPr/>
            </p:nvGrpSpPr>
            <p:grpSpPr>
              <a:xfrm>
                <a:off x="389" y="0"/>
                <a:ext cx="239" cy="544"/>
                <a:chOff x="0" y="0"/>
                <a:chExt cx="239" cy="544"/>
              </a:xfrm>
            </p:grpSpPr>
            <p:sp>
              <p:nvSpPr>
                <p:cNvPr id="131131" name="文本框 131130"/>
                <p:cNvSpPr txBox="1"/>
                <p:nvPr/>
              </p:nvSpPr>
              <p:spPr>
                <a:xfrm>
                  <a:off x="0" y="217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2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31132" name="文本框 131131"/>
                <p:cNvSpPr txBox="1"/>
                <p:nvPr/>
              </p:nvSpPr>
              <p:spPr>
                <a:xfrm>
                  <a:off x="11" y="0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1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31133" name="直接连接符 131132"/>
                <p:cNvSpPr/>
                <p:nvPr/>
              </p:nvSpPr>
              <p:spPr>
                <a:xfrm>
                  <a:off x="11" y="272"/>
                  <a:ext cx="227" cy="0"/>
                </a:xfrm>
                <a:prstGeom prst="line">
                  <a:avLst/>
                </a:prstGeom>
                <a:ln w="2540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131134" name="直接连接符 131133"/>
            <p:cNvSpPr/>
            <p:nvPr/>
          </p:nvSpPr>
          <p:spPr>
            <a:xfrm>
              <a:off x="545" y="293"/>
              <a:ext cx="0" cy="66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1135" name="文本框 131134"/>
            <p:cNvSpPr txBox="1"/>
            <p:nvPr/>
          </p:nvSpPr>
          <p:spPr>
            <a:xfrm>
              <a:off x="500" y="472"/>
              <a:ext cx="22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31136" name="组合 131135"/>
            <p:cNvGrpSpPr/>
            <p:nvPr/>
          </p:nvGrpSpPr>
          <p:grpSpPr>
            <a:xfrm>
              <a:off x="545" y="858"/>
              <a:ext cx="91" cy="95"/>
              <a:chOff x="0" y="0"/>
              <a:chExt cx="363" cy="363"/>
            </a:xfrm>
          </p:grpSpPr>
          <p:sp>
            <p:nvSpPr>
              <p:cNvPr id="131137" name="直接连接符 131136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31138" name="直接连接符 131137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31141" name="矩形 131140"/>
          <p:cNvSpPr/>
          <p:nvPr/>
        </p:nvSpPr>
        <p:spPr>
          <a:xfrm>
            <a:off x="468313" y="2493963"/>
            <a:ext cx="1728787" cy="1079500"/>
          </a:xfrm>
          <a:prstGeom prst="rect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1142" name="矩形 131141"/>
          <p:cNvSpPr/>
          <p:nvPr/>
        </p:nvSpPr>
        <p:spPr>
          <a:xfrm>
            <a:off x="2987675" y="620713"/>
            <a:ext cx="1079500" cy="1079500"/>
          </a:xfrm>
          <a:prstGeom prst="rect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1149" name="未知"/>
          <p:cNvSpPr/>
          <p:nvPr/>
        </p:nvSpPr>
        <p:spPr>
          <a:xfrm>
            <a:off x="5364163" y="1268413"/>
            <a:ext cx="1784350" cy="1038225"/>
          </a:xfrm>
          <a:custGeom>
            <a:avLst/>
            <a:gdLst/>
            <a:ahLst/>
            <a:cxnLst/>
            <a:pathLst>
              <a:path w="1089" h="544">
                <a:moveTo>
                  <a:pt x="363" y="0"/>
                </a:moveTo>
                <a:lnTo>
                  <a:pt x="0" y="544"/>
                </a:lnTo>
                <a:lnTo>
                  <a:pt x="1089" y="544"/>
                </a:lnTo>
                <a:lnTo>
                  <a:pt x="363" y="0"/>
                </a:lnTo>
                <a:close/>
              </a:path>
            </a:pathLst>
          </a:custGeom>
          <a:noFill/>
          <a:ln w="254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1150" name="未知"/>
          <p:cNvSpPr/>
          <p:nvPr/>
        </p:nvSpPr>
        <p:spPr>
          <a:xfrm>
            <a:off x="7092950" y="3284538"/>
            <a:ext cx="1368425" cy="1087437"/>
          </a:xfrm>
          <a:custGeom>
            <a:avLst/>
            <a:gdLst/>
            <a:ahLst/>
            <a:cxnLst/>
            <a:pathLst>
              <a:path w="862" h="639">
                <a:moveTo>
                  <a:pt x="363" y="4"/>
                </a:moveTo>
                <a:cubicBezTo>
                  <a:pt x="474" y="3"/>
                  <a:pt x="586" y="1"/>
                  <a:pt x="697" y="0"/>
                </a:cubicBezTo>
                <a:lnTo>
                  <a:pt x="862" y="639"/>
                </a:lnTo>
                <a:lnTo>
                  <a:pt x="0" y="639"/>
                </a:lnTo>
                <a:lnTo>
                  <a:pt x="363" y="4"/>
                </a:lnTo>
                <a:close/>
              </a:path>
            </a:pathLst>
          </a:custGeom>
          <a:noFill/>
          <a:ln w="254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1151" name="椭圆 131150"/>
          <p:cNvSpPr/>
          <p:nvPr/>
        </p:nvSpPr>
        <p:spPr>
          <a:xfrm>
            <a:off x="4427538" y="4149725"/>
            <a:ext cx="1370012" cy="1370013"/>
          </a:xfrm>
          <a:prstGeom prst="ellipse">
            <a:avLst/>
          </a:prstGeom>
          <a:noFill/>
          <a:ln w="254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1152" name="平行四边形 131151"/>
          <p:cNvSpPr/>
          <p:nvPr/>
        </p:nvSpPr>
        <p:spPr>
          <a:xfrm>
            <a:off x="1258888" y="4221163"/>
            <a:ext cx="2374900" cy="1008062"/>
          </a:xfrm>
          <a:prstGeom prst="parallelogram">
            <a:avLst>
              <a:gd name="adj" fmla="val 58897"/>
            </a:avLst>
          </a:prstGeom>
          <a:noFill/>
          <a:ln w="25400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11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4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1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4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31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1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4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1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1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5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1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1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15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3666" name="矩形 113665">
            <a:hlinkClick r:id="rId1" action="ppaction://hlinksldjump"/>
          </p:cNvPr>
          <p:cNvSpPr/>
          <p:nvPr/>
        </p:nvSpPr>
        <p:spPr>
          <a:xfrm>
            <a:off x="539750" y="2349500"/>
            <a:ext cx="1728788" cy="1079500"/>
          </a:xfrm>
          <a:prstGeom prst="rect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667" name="椭圆 113666">
            <a:hlinkClick r:id="rId2" action="ppaction://hlinksldjump"/>
          </p:cNvPr>
          <p:cNvSpPr/>
          <p:nvPr/>
        </p:nvSpPr>
        <p:spPr>
          <a:xfrm>
            <a:off x="4427538" y="4149725"/>
            <a:ext cx="1370012" cy="1370013"/>
          </a:xfrm>
          <a:prstGeom prst="ellipse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668" name="未知">
            <a:hlinkClick r:id="rId3" action="ppaction://hlinksldjump"/>
          </p:cNvPr>
          <p:cNvSpPr/>
          <p:nvPr/>
        </p:nvSpPr>
        <p:spPr>
          <a:xfrm>
            <a:off x="5364163" y="1268413"/>
            <a:ext cx="1784350" cy="1038225"/>
          </a:xfrm>
          <a:custGeom>
            <a:avLst/>
            <a:gdLst/>
            <a:ahLst/>
            <a:cxnLst/>
            <a:pathLst>
              <a:path w="1089" h="544">
                <a:moveTo>
                  <a:pt x="363" y="0"/>
                </a:moveTo>
                <a:lnTo>
                  <a:pt x="0" y="544"/>
                </a:lnTo>
                <a:lnTo>
                  <a:pt x="1089" y="544"/>
                </a:lnTo>
                <a:lnTo>
                  <a:pt x="363" y="0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669" name="矩形 113668"/>
          <p:cNvSpPr/>
          <p:nvPr/>
        </p:nvSpPr>
        <p:spPr>
          <a:xfrm>
            <a:off x="2843213" y="620713"/>
            <a:ext cx="1079500" cy="1079500"/>
          </a:xfrm>
          <a:prstGeom prst="rect">
            <a:avLst/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670" name="平行四边形 113669">
            <a:hlinkClick r:id="rId4" action="ppaction://hlinksldjump"/>
          </p:cNvPr>
          <p:cNvSpPr/>
          <p:nvPr/>
        </p:nvSpPr>
        <p:spPr>
          <a:xfrm>
            <a:off x="1258888" y="4221163"/>
            <a:ext cx="2374900" cy="1008062"/>
          </a:xfrm>
          <a:prstGeom prst="parallelogram">
            <a:avLst>
              <a:gd name="adj" fmla="val 58897"/>
            </a:avLst>
          </a:prstGeom>
          <a:solidFill>
            <a:srgbClr val="E265FF"/>
          </a:solidFill>
          <a:ln w="254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13671" name="组合 113670"/>
          <p:cNvGrpSpPr/>
          <p:nvPr/>
        </p:nvGrpSpPr>
        <p:grpSpPr>
          <a:xfrm>
            <a:off x="107950" y="1916113"/>
            <a:ext cx="1830388" cy="2146300"/>
            <a:chOff x="0" y="0"/>
            <a:chExt cx="1108" cy="1316"/>
          </a:xfrm>
        </p:grpSpPr>
        <p:sp>
          <p:nvSpPr>
            <p:cNvPr id="113672" name="文本框 113671"/>
            <p:cNvSpPr txBox="1"/>
            <p:nvPr/>
          </p:nvSpPr>
          <p:spPr>
            <a:xfrm>
              <a:off x="590" y="0"/>
              <a:ext cx="229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73" name="文本框 113672"/>
            <p:cNvSpPr txBox="1"/>
            <p:nvPr/>
          </p:nvSpPr>
          <p:spPr>
            <a:xfrm>
              <a:off x="0" y="454"/>
              <a:ext cx="237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b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74" name="文本框 113673"/>
            <p:cNvSpPr txBox="1"/>
            <p:nvPr/>
          </p:nvSpPr>
          <p:spPr>
            <a:xfrm>
              <a:off x="363" y="998"/>
              <a:ext cx="745" cy="31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ab</a:t>
              </a:r>
              <a:endParaRPr lang="en-US" altLang="zh-CN" sz="2800" b="1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13675" name="组合 113674"/>
          <p:cNvGrpSpPr/>
          <p:nvPr/>
        </p:nvGrpSpPr>
        <p:grpSpPr>
          <a:xfrm>
            <a:off x="3059113" y="908050"/>
            <a:ext cx="2162175" cy="1239838"/>
            <a:chOff x="0" y="0"/>
            <a:chExt cx="1316" cy="781"/>
          </a:xfrm>
        </p:grpSpPr>
        <p:sp>
          <p:nvSpPr>
            <p:cNvPr id="113676" name="文本框 113675"/>
            <p:cNvSpPr txBox="1"/>
            <p:nvPr/>
          </p:nvSpPr>
          <p:spPr>
            <a:xfrm>
              <a:off x="0" y="454"/>
              <a:ext cx="23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77" name="文本框 113676"/>
            <p:cNvSpPr txBox="1"/>
            <p:nvPr/>
          </p:nvSpPr>
          <p:spPr>
            <a:xfrm>
              <a:off x="635" y="0"/>
              <a:ext cx="68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r>
                <a:rPr lang="en-US" altLang="zh-CN" sz="2800" b="1" baseline="30000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2</a:t>
              </a:r>
              <a:endParaRPr lang="en-US" altLang="zh-CN" sz="2800" b="1" baseline="3000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grpSp>
        <p:nvGrpSpPr>
          <p:cNvPr id="113678" name="组合 113677"/>
          <p:cNvGrpSpPr/>
          <p:nvPr/>
        </p:nvGrpSpPr>
        <p:grpSpPr>
          <a:xfrm>
            <a:off x="1346200" y="4221163"/>
            <a:ext cx="1354138" cy="2032000"/>
            <a:chOff x="0" y="0"/>
            <a:chExt cx="717" cy="1280"/>
          </a:xfrm>
        </p:grpSpPr>
        <p:sp>
          <p:nvSpPr>
            <p:cNvPr id="113679" name="文本框 113678"/>
            <p:cNvSpPr txBox="1"/>
            <p:nvPr/>
          </p:nvSpPr>
          <p:spPr>
            <a:xfrm>
              <a:off x="408" y="580"/>
              <a:ext cx="20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80" name="直接连接符 113679"/>
            <p:cNvSpPr/>
            <p:nvPr/>
          </p:nvSpPr>
          <p:spPr>
            <a:xfrm>
              <a:off x="272" y="0"/>
              <a:ext cx="0" cy="635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13681" name="文本框 113680"/>
            <p:cNvSpPr txBox="1"/>
            <p:nvPr/>
          </p:nvSpPr>
          <p:spPr>
            <a:xfrm>
              <a:off x="227" y="172"/>
              <a:ext cx="20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13682" name="组合 113681"/>
            <p:cNvGrpSpPr/>
            <p:nvPr/>
          </p:nvGrpSpPr>
          <p:grpSpPr>
            <a:xfrm>
              <a:off x="272" y="544"/>
              <a:ext cx="91" cy="91"/>
              <a:chOff x="0" y="0"/>
              <a:chExt cx="363" cy="363"/>
            </a:xfrm>
          </p:grpSpPr>
          <p:sp>
            <p:nvSpPr>
              <p:cNvPr id="113683" name="直接连接符 113682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684" name="直接连接符 113683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13685" name="文本框 113684"/>
            <p:cNvSpPr txBox="1"/>
            <p:nvPr/>
          </p:nvSpPr>
          <p:spPr>
            <a:xfrm>
              <a:off x="0" y="953"/>
              <a:ext cx="71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000" tIns="46800" rIns="90000" bIns="46800">
              <a:spAutoFit/>
            </a:bodyPr>
            <a:p>
              <a:pPr algn="l"/>
              <a:r>
                <a:rPr lang="en-US" altLang="zh-CN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</a:t>
              </a:r>
              <a:r>
                <a:rPr lang="zh-CN" altLang="en-US" sz="2800" b="1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＝</a:t>
              </a:r>
              <a:r>
                <a: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rPr>
                <a:t>ah</a:t>
              </a:r>
              <a:endParaRPr lang="en-US" altLang="zh-CN" sz="2800" b="1" baseline="3000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</p:grpSp>
      <p:grpSp>
        <p:nvGrpSpPr>
          <p:cNvPr id="113686" name="组合 113685"/>
          <p:cNvGrpSpPr/>
          <p:nvPr/>
        </p:nvGrpSpPr>
        <p:grpSpPr>
          <a:xfrm>
            <a:off x="3995738" y="4279900"/>
            <a:ext cx="1671637" cy="1828800"/>
            <a:chOff x="0" y="0"/>
            <a:chExt cx="1053" cy="1152"/>
          </a:xfrm>
        </p:grpSpPr>
        <p:sp>
          <p:nvSpPr>
            <p:cNvPr id="113687" name="椭圆 113686"/>
            <p:cNvSpPr/>
            <p:nvPr/>
          </p:nvSpPr>
          <p:spPr>
            <a:xfrm>
              <a:off x="685" y="328"/>
              <a:ext cx="40" cy="40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13688" name="直接连接符 113687"/>
            <p:cNvSpPr/>
            <p:nvPr/>
          </p:nvSpPr>
          <p:spPr>
            <a:xfrm flipV="1">
              <a:off x="725" y="123"/>
              <a:ext cx="328" cy="205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13689" name="文本框 113688"/>
            <p:cNvSpPr txBox="1"/>
            <p:nvPr/>
          </p:nvSpPr>
          <p:spPr>
            <a:xfrm>
              <a:off x="688" y="0"/>
              <a:ext cx="22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r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90" name="矩形 113689"/>
            <p:cNvSpPr/>
            <p:nvPr/>
          </p:nvSpPr>
          <p:spPr>
            <a:xfrm>
              <a:off x="0" y="825"/>
              <a:ext cx="100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zh-CN" altLang="x-none" sz="2800" b="1" dirty="0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S＝ πr </a:t>
              </a:r>
              <a:r>
                <a:rPr lang="zh-CN" altLang="x-none" sz="2800" b="1" baseline="30000" dirty="0">
                  <a:solidFill>
                    <a:srgbClr val="FF3300"/>
                  </a:solidFill>
                  <a:latin typeface="Arial" panose="020B0604020202020204" pitchFamily="34" charset="0"/>
                  <a:ea typeface="楷体_GB2312" pitchFamily="49" charset="-122"/>
                </a:rPr>
                <a:t>2</a:t>
              </a:r>
              <a:endParaRPr lang="zh-CN" altLang="x-none" sz="2800" b="1" baseline="30000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113691" name="组合 113690"/>
          <p:cNvGrpSpPr/>
          <p:nvPr/>
        </p:nvGrpSpPr>
        <p:grpSpPr>
          <a:xfrm>
            <a:off x="5868988" y="1268413"/>
            <a:ext cx="2595562" cy="1406525"/>
            <a:chOff x="0" y="0"/>
            <a:chExt cx="1571" cy="886"/>
          </a:xfrm>
        </p:grpSpPr>
        <p:sp>
          <p:nvSpPr>
            <p:cNvPr id="113692" name="文本框 113691"/>
            <p:cNvSpPr txBox="1"/>
            <p:nvPr/>
          </p:nvSpPr>
          <p:spPr>
            <a:xfrm>
              <a:off x="91" y="559"/>
              <a:ext cx="22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693" name="直接连接符 113692"/>
            <p:cNvSpPr/>
            <p:nvPr/>
          </p:nvSpPr>
          <p:spPr>
            <a:xfrm>
              <a:off x="45" y="0"/>
              <a:ext cx="0" cy="66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13694" name="文本框 113693"/>
            <p:cNvSpPr txBox="1"/>
            <p:nvPr/>
          </p:nvSpPr>
          <p:spPr>
            <a:xfrm>
              <a:off x="0" y="179"/>
              <a:ext cx="23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13695" name="组合 113694"/>
            <p:cNvGrpSpPr/>
            <p:nvPr/>
          </p:nvGrpSpPr>
          <p:grpSpPr>
            <a:xfrm>
              <a:off x="45" y="565"/>
              <a:ext cx="91" cy="95"/>
              <a:chOff x="0" y="0"/>
              <a:chExt cx="363" cy="363"/>
            </a:xfrm>
          </p:grpSpPr>
          <p:sp>
            <p:nvSpPr>
              <p:cNvPr id="113696" name="直接连接符 113695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697" name="直接连接符 113696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grpSp>
          <p:nvGrpSpPr>
            <p:cNvPr id="113698" name="组合 113697"/>
            <p:cNvGrpSpPr/>
            <p:nvPr/>
          </p:nvGrpSpPr>
          <p:grpSpPr>
            <a:xfrm>
              <a:off x="680" y="136"/>
              <a:ext cx="891" cy="544"/>
              <a:chOff x="0" y="0"/>
              <a:chExt cx="891" cy="544"/>
            </a:xfrm>
          </p:grpSpPr>
          <p:sp>
            <p:nvSpPr>
              <p:cNvPr id="113699" name="文本框 113698"/>
              <p:cNvSpPr txBox="1"/>
              <p:nvPr/>
            </p:nvSpPr>
            <p:spPr>
              <a:xfrm>
                <a:off x="0" y="91"/>
                <a:ext cx="891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 anchor="t">
                <a:spAutoFit/>
              </a:bodyPr>
              <a:p>
                <a:pPr algn="l"/>
                <a:r>
                  <a:rPr lang="en-US" altLang="zh-CN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S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＝   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ah</a:t>
                </a:r>
                <a:endParaRPr lang="en-US" altLang="zh-CN" sz="2800" b="1" baseline="30000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grpSp>
            <p:nvGrpSpPr>
              <p:cNvPr id="113700" name="组合 113699"/>
              <p:cNvGrpSpPr/>
              <p:nvPr/>
            </p:nvGrpSpPr>
            <p:grpSpPr>
              <a:xfrm>
                <a:off x="365" y="0"/>
                <a:ext cx="251" cy="544"/>
                <a:chOff x="0" y="0"/>
                <a:chExt cx="251" cy="544"/>
              </a:xfrm>
            </p:grpSpPr>
            <p:sp>
              <p:nvSpPr>
                <p:cNvPr id="113701" name="文本框 113700"/>
                <p:cNvSpPr txBox="1"/>
                <p:nvPr/>
              </p:nvSpPr>
              <p:spPr>
                <a:xfrm>
                  <a:off x="0" y="217"/>
                  <a:ext cx="24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2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13702" name="文本框 113701"/>
                <p:cNvSpPr txBox="1"/>
                <p:nvPr/>
              </p:nvSpPr>
              <p:spPr>
                <a:xfrm>
                  <a:off x="11" y="0"/>
                  <a:ext cx="240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1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13703" name="直接连接符 113702"/>
                <p:cNvSpPr/>
                <p:nvPr/>
              </p:nvSpPr>
              <p:spPr>
                <a:xfrm>
                  <a:off x="11" y="272"/>
                  <a:ext cx="227" cy="0"/>
                </a:xfrm>
                <a:prstGeom prst="line">
                  <a:avLst/>
                </a:prstGeom>
                <a:ln w="2540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</p:grpSp>
      <p:sp>
        <p:nvSpPr>
          <p:cNvPr id="113704" name="未知"/>
          <p:cNvSpPr/>
          <p:nvPr/>
        </p:nvSpPr>
        <p:spPr>
          <a:xfrm>
            <a:off x="6732588" y="3284538"/>
            <a:ext cx="1368425" cy="1087437"/>
          </a:xfrm>
          <a:custGeom>
            <a:avLst/>
            <a:gdLst/>
            <a:ahLst/>
            <a:cxnLst/>
            <a:pathLst>
              <a:path w="862" h="639">
                <a:moveTo>
                  <a:pt x="363" y="4"/>
                </a:moveTo>
                <a:cubicBezTo>
                  <a:pt x="474" y="3"/>
                  <a:pt x="586" y="1"/>
                  <a:pt x="697" y="0"/>
                </a:cubicBezTo>
                <a:lnTo>
                  <a:pt x="862" y="639"/>
                </a:lnTo>
                <a:lnTo>
                  <a:pt x="0" y="639"/>
                </a:lnTo>
                <a:lnTo>
                  <a:pt x="363" y="4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705" name="直接连接符 113704"/>
          <p:cNvSpPr/>
          <p:nvPr/>
        </p:nvSpPr>
        <p:spPr>
          <a:xfrm>
            <a:off x="7308850" y="3317875"/>
            <a:ext cx="0" cy="1047750"/>
          </a:xfrm>
          <a:prstGeom prst="line">
            <a:avLst/>
          </a:prstGeom>
          <a:ln w="254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13706" name="文本框 113705"/>
          <p:cNvSpPr txBox="1"/>
          <p:nvPr/>
        </p:nvSpPr>
        <p:spPr>
          <a:xfrm>
            <a:off x="7237413" y="3602038"/>
            <a:ext cx="385762" cy="519112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algn="l"/>
            <a:r>
              <a:rPr lang="en-US" altLang="zh-CN" sz="2800" b="1">
                <a:latin typeface="Comic Sans MS" panose="030F0702030302020204" pitchFamily="66" charset="0"/>
                <a:ea typeface="楷体_GB2312" pitchFamily="49" charset="-122"/>
              </a:rPr>
              <a:t>h</a:t>
            </a:r>
            <a:endParaRPr lang="en-US" altLang="zh-CN" sz="2800" b="1">
              <a:latin typeface="Comic Sans MS" panose="030F0702030302020204" pitchFamily="66" charset="0"/>
              <a:ea typeface="楷体_GB2312" pitchFamily="49" charset="-122"/>
            </a:endParaRPr>
          </a:p>
        </p:txBody>
      </p:sp>
      <p:grpSp>
        <p:nvGrpSpPr>
          <p:cNvPr id="113707" name="组合 113706"/>
          <p:cNvGrpSpPr/>
          <p:nvPr/>
        </p:nvGrpSpPr>
        <p:grpSpPr>
          <a:xfrm>
            <a:off x="7308850" y="4214813"/>
            <a:ext cx="144463" cy="150812"/>
            <a:chOff x="0" y="0"/>
            <a:chExt cx="363" cy="363"/>
          </a:xfrm>
        </p:grpSpPr>
        <p:sp>
          <p:nvSpPr>
            <p:cNvPr id="113708" name="直接连接符 113707"/>
            <p:cNvSpPr/>
            <p:nvPr/>
          </p:nvSpPr>
          <p:spPr>
            <a:xfrm>
              <a:off x="0" y="0"/>
              <a:ext cx="363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3709" name="直接连接符 113708"/>
            <p:cNvSpPr/>
            <p:nvPr/>
          </p:nvSpPr>
          <p:spPr>
            <a:xfrm>
              <a:off x="363" y="0"/>
              <a:ext cx="0" cy="363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3710" name="未知"/>
          <p:cNvSpPr/>
          <p:nvPr/>
        </p:nvSpPr>
        <p:spPr>
          <a:xfrm>
            <a:off x="6732588" y="3284538"/>
            <a:ext cx="1368425" cy="1087437"/>
          </a:xfrm>
          <a:custGeom>
            <a:avLst/>
            <a:gdLst/>
            <a:ahLst/>
            <a:cxnLst/>
            <a:pathLst>
              <a:path w="862" h="639">
                <a:moveTo>
                  <a:pt x="363" y="4"/>
                </a:moveTo>
                <a:cubicBezTo>
                  <a:pt x="474" y="3"/>
                  <a:pt x="586" y="1"/>
                  <a:pt x="697" y="0"/>
                </a:cubicBezTo>
                <a:lnTo>
                  <a:pt x="862" y="639"/>
                </a:lnTo>
                <a:lnTo>
                  <a:pt x="0" y="639"/>
                </a:lnTo>
                <a:lnTo>
                  <a:pt x="363" y="4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3711" name="直接连接符 113710"/>
          <p:cNvSpPr/>
          <p:nvPr/>
        </p:nvSpPr>
        <p:spPr>
          <a:xfrm>
            <a:off x="7308850" y="3317875"/>
            <a:ext cx="0" cy="1047750"/>
          </a:xfrm>
          <a:prstGeom prst="line">
            <a:avLst/>
          </a:prstGeom>
          <a:ln w="25400" cap="flat" cmpd="sng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13712" name="文本框 113711"/>
          <p:cNvSpPr txBox="1"/>
          <p:nvPr/>
        </p:nvSpPr>
        <p:spPr>
          <a:xfrm>
            <a:off x="7237413" y="3602038"/>
            <a:ext cx="385762" cy="519112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pPr algn="l"/>
            <a:r>
              <a:rPr lang="en-US" altLang="zh-CN" sz="2800" b="1">
                <a:latin typeface="Comic Sans MS" panose="030F0702030302020204" pitchFamily="66" charset="0"/>
                <a:ea typeface="楷体_GB2312" pitchFamily="49" charset="-122"/>
              </a:rPr>
              <a:t>h</a:t>
            </a:r>
            <a:endParaRPr lang="en-US" altLang="zh-CN" sz="2800" b="1">
              <a:latin typeface="Comic Sans MS" panose="030F0702030302020204" pitchFamily="66" charset="0"/>
              <a:ea typeface="楷体_GB2312" pitchFamily="49" charset="-122"/>
            </a:endParaRPr>
          </a:p>
        </p:txBody>
      </p:sp>
      <p:grpSp>
        <p:nvGrpSpPr>
          <p:cNvPr id="113713" name="组合 113712"/>
          <p:cNvGrpSpPr/>
          <p:nvPr/>
        </p:nvGrpSpPr>
        <p:grpSpPr>
          <a:xfrm>
            <a:off x="7308850" y="4214813"/>
            <a:ext cx="144463" cy="150812"/>
            <a:chOff x="0" y="0"/>
            <a:chExt cx="363" cy="363"/>
          </a:xfrm>
        </p:grpSpPr>
        <p:sp>
          <p:nvSpPr>
            <p:cNvPr id="113714" name="直接连接符 113713"/>
            <p:cNvSpPr/>
            <p:nvPr/>
          </p:nvSpPr>
          <p:spPr>
            <a:xfrm>
              <a:off x="0" y="0"/>
              <a:ext cx="363" cy="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13715" name="直接连接符 113714"/>
            <p:cNvSpPr/>
            <p:nvPr/>
          </p:nvSpPr>
          <p:spPr>
            <a:xfrm>
              <a:off x="363" y="0"/>
              <a:ext cx="0" cy="363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113716" name="未知">
            <a:hlinkClick r:id="rId5" action="ppaction://hlinksldjump"/>
          </p:cNvPr>
          <p:cNvSpPr/>
          <p:nvPr/>
        </p:nvSpPr>
        <p:spPr>
          <a:xfrm>
            <a:off x="6732588" y="3284538"/>
            <a:ext cx="1368425" cy="1087437"/>
          </a:xfrm>
          <a:custGeom>
            <a:avLst/>
            <a:gdLst/>
            <a:ahLst/>
            <a:cxnLst/>
            <a:pathLst>
              <a:path w="862" h="639">
                <a:moveTo>
                  <a:pt x="363" y="4"/>
                </a:moveTo>
                <a:cubicBezTo>
                  <a:pt x="474" y="3"/>
                  <a:pt x="586" y="1"/>
                  <a:pt x="697" y="0"/>
                </a:cubicBezTo>
                <a:lnTo>
                  <a:pt x="862" y="639"/>
                </a:lnTo>
                <a:lnTo>
                  <a:pt x="0" y="639"/>
                </a:lnTo>
                <a:lnTo>
                  <a:pt x="363" y="4"/>
                </a:lnTo>
                <a:close/>
              </a:path>
            </a:pathLst>
          </a:custGeom>
          <a:solidFill>
            <a:srgbClr val="E265FF">
              <a:alpha val="100000"/>
            </a:srgbClr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113717" name="组合 113716"/>
          <p:cNvGrpSpPr/>
          <p:nvPr/>
        </p:nvGrpSpPr>
        <p:grpSpPr>
          <a:xfrm>
            <a:off x="6372225" y="2852738"/>
            <a:ext cx="2297113" cy="2879725"/>
            <a:chOff x="0" y="0"/>
            <a:chExt cx="1315" cy="1814"/>
          </a:xfrm>
        </p:grpSpPr>
        <p:sp>
          <p:nvSpPr>
            <p:cNvPr id="113718" name="文本框 113717"/>
            <p:cNvSpPr txBox="1"/>
            <p:nvPr/>
          </p:nvSpPr>
          <p:spPr>
            <a:xfrm>
              <a:off x="545" y="0"/>
              <a:ext cx="21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a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sp>
          <p:nvSpPr>
            <p:cNvPr id="113719" name="文本框 113718"/>
            <p:cNvSpPr txBox="1"/>
            <p:nvPr/>
          </p:nvSpPr>
          <p:spPr>
            <a:xfrm>
              <a:off x="545" y="898"/>
              <a:ext cx="22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b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13720" name="组合 113719"/>
            <p:cNvGrpSpPr/>
            <p:nvPr/>
          </p:nvGrpSpPr>
          <p:grpSpPr>
            <a:xfrm>
              <a:off x="0" y="1270"/>
              <a:ext cx="1315" cy="544"/>
              <a:chOff x="0" y="0"/>
              <a:chExt cx="1315" cy="544"/>
            </a:xfrm>
          </p:grpSpPr>
          <p:sp>
            <p:nvSpPr>
              <p:cNvPr id="113721" name="文本框 113720"/>
              <p:cNvSpPr txBox="1"/>
              <p:nvPr/>
            </p:nvSpPr>
            <p:spPr>
              <a:xfrm>
                <a:off x="0" y="91"/>
                <a:ext cx="131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lIns="90000" tIns="46800" rIns="90000" bIns="46800" anchor="t">
                <a:spAutoFit/>
              </a:bodyPr>
              <a:p>
                <a:pPr algn="l"/>
                <a:r>
                  <a:rPr lang="en-US" altLang="zh-CN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S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＝   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(a</a:t>
                </a:r>
                <a:r>
                  <a:rPr lang="zh-CN" altLang="en-US" sz="2800" b="1">
                    <a:solidFill>
                      <a:srgbClr val="FF3300"/>
                    </a:solidFill>
                    <a:latin typeface="Arial" panose="020B0604020202020204" pitchFamily="34" charset="0"/>
                    <a:ea typeface="楷体_GB2312" pitchFamily="49" charset="-122"/>
                  </a:rPr>
                  <a:t>＋</a:t>
                </a:r>
                <a:r>
                  <a: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rPr>
                  <a:t>b)h</a:t>
                </a:r>
                <a:endParaRPr lang="en-US" altLang="zh-CN" sz="2800" b="1">
                  <a:solidFill>
                    <a:srgbClr val="FF3300"/>
                  </a:solidFill>
                  <a:latin typeface="Comic Sans MS" panose="030F0702030302020204" pitchFamily="66" charset="0"/>
                  <a:ea typeface="楷体_GB2312" pitchFamily="49" charset="-122"/>
                </a:endParaRPr>
              </a:p>
            </p:txBody>
          </p:sp>
          <p:grpSp>
            <p:nvGrpSpPr>
              <p:cNvPr id="113722" name="组合 113721"/>
              <p:cNvGrpSpPr/>
              <p:nvPr/>
            </p:nvGrpSpPr>
            <p:grpSpPr>
              <a:xfrm>
                <a:off x="389" y="0"/>
                <a:ext cx="239" cy="544"/>
                <a:chOff x="0" y="0"/>
                <a:chExt cx="239" cy="544"/>
              </a:xfrm>
            </p:grpSpPr>
            <p:sp>
              <p:nvSpPr>
                <p:cNvPr id="113723" name="文本框 113722"/>
                <p:cNvSpPr txBox="1"/>
                <p:nvPr/>
              </p:nvSpPr>
              <p:spPr>
                <a:xfrm>
                  <a:off x="0" y="217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2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13724" name="文本框 113723"/>
                <p:cNvSpPr txBox="1"/>
                <p:nvPr/>
              </p:nvSpPr>
              <p:spPr>
                <a:xfrm>
                  <a:off x="11" y="0"/>
                  <a:ext cx="228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 lIns="90000" tIns="46800" rIns="90000" bIns="46800" anchor="t">
                  <a:spAutoFit/>
                </a:bodyPr>
                <a:p>
                  <a:pPr algn="l"/>
                  <a:r>
                    <a:rPr lang="en-US" altLang="zh-CN" sz="2800" b="1">
                      <a:solidFill>
                        <a:srgbClr val="FF3300"/>
                      </a:solidFill>
                      <a:latin typeface="Comic Sans MS" panose="030F0702030302020204" pitchFamily="66" charset="0"/>
                      <a:ea typeface="楷体_GB2312" pitchFamily="49" charset="-122"/>
                    </a:rPr>
                    <a:t>1</a:t>
                  </a:r>
                  <a:endParaRPr lang="en-US" altLang="zh-CN" sz="2800" b="1">
                    <a:solidFill>
                      <a:srgbClr val="FF3300"/>
                    </a:solidFill>
                    <a:latin typeface="Comic Sans MS" panose="030F0702030302020204" pitchFamily="66" charset="0"/>
                    <a:ea typeface="楷体_GB2312" pitchFamily="49" charset="-122"/>
                  </a:endParaRPr>
                </a:p>
              </p:txBody>
            </p:sp>
            <p:sp>
              <p:nvSpPr>
                <p:cNvPr id="113725" name="直接连接符 113724"/>
                <p:cNvSpPr/>
                <p:nvPr/>
              </p:nvSpPr>
              <p:spPr>
                <a:xfrm>
                  <a:off x="11" y="272"/>
                  <a:ext cx="227" cy="0"/>
                </a:xfrm>
                <a:prstGeom prst="line">
                  <a:avLst/>
                </a:prstGeom>
                <a:ln w="25400" cap="flat" cmpd="sng">
                  <a:solidFill>
                    <a:srgbClr val="FF33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113726" name="直接连接符 113725"/>
            <p:cNvSpPr/>
            <p:nvPr/>
          </p:nvSpPr>
          <p:spPr>
            <a:xfrm>
              <a:off x="545" y="293"/>
              <a:ext cx="0" cy="660"/>
            </a:xfrm>
            <a:prstGeom prst="line">
              <a:avLst/>
            </a:prstGeom>
            <a:ln w="2540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13727" name="文本框 113726"/>
            <p:cNvSpPr txBox="1"/>
            <p:nvPr/>
          </p:nvSpPr>
          <p:spPr>
            <a:xfrm>
              <a:off x="500" y="472"/>
              <a:ext cx="22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90000" tIns="46800" rIns="90000" bIns="46800" anchor="t">
              <a:spAutoFit/>
            </a:bodyPr>
            <a:p>
              <a:pPr algn="l"/>
              <a:r>
                <a:rPr lang="en-US" altLang="zh-CN" sz="2800" b="1">
                  <a:latin typeface="Comic Sans MS" panose="030F0702030302020204" pitchFamily="66" charset="0"/>
                  <a:ea typeface="楷体_GB2312" pitchFamily="49" charset="-122"/>
                </a:rPr>
                <a:t>h</a:t>
              </a:r>
              <a:endParaRPr lang="en-US" altLang="zh-CN" sz="2800" b="1">
                <a:latin typeface="Comic Sans MS" panose="030F0702030302020204" pitchFamily="66" charset="0"/>
                <a:ea typeface="楷体_GB2312" pitchFamily="49" charset="-122"/>
              </a:endParaRPr>
            </a:p>
          </p:txBody>
        </p:sp>
        <p:grpSp>
          <p:nvGrpSpPr>
            <p:cNvPr id="113728" name="组合 113727"/>
            <p:cNvGrpSpPr/>
            <p:nvPr/>
          </p:nvGrpSpPr>
          <p:grpSpPr>
            <a:xfrm>
              <a:off x="545" y="858"/>
              <a:ext cx="91" cy="95"/>
              <a:chOff x="0" y="0"/>
              <a:chExt cx="363" cy="363"/>
            </a:xfrm>
          </p:grpSpPr>
          <p:sp>
            <p:nvSpPr>
              <p:cNvPr id="113729" name="直接连接符 113728"/>
              <p:cNvSpPr/>
              <p:nvPr/>
            </p:nvSpPr>
            <p:spPr>
              <a:xfrm>
                <a:off x="0" y="0"/>
                <a:ext cx="363" cy="0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13730" name="直接连接符 113729"/>
              <p:cNvSpPr/>
              <p:nvPr/>
            </p:nvSpPr>
            <p:spPr>
              <a:xfrm>
                <a:off x="363" y="0"/>
                <a:ext cx="0" cy="363"/>
              </a:xfrm>
              <a:prstGeom prst="line">
                <a:avLst/>
              </a:prstGeom>
              <a:ln w="25400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113731" name="动作按钮: 前进或下一项 113730">
            <a:hlinkClick r:id="" action="ppaction://noaction"/>
          </p:cNvPr>
          <p:cNvSpPr/>
          <p:nvPr/>
        </p:nvSpPr>
        <p:spPr>
          <a:xfrm>
            <a:off x="7380288" y="6237288"/>
            <a:ext cx="1295400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3732" name="矩形 113731">
            <a:hlinkClick r:id="rId6" action="ppaction://hlinksldjump"/>
          </p:cNvPr>
          <p:cNvSpPr/>
          <p:nvPr/>
        </p:nvSpPr>
        <p:spPr>
          <a:xfrm>
            <a:off x="2808288" y="6235700"/>
            <a:ext cx="900112" cy="43338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0053" name="矩形 130052"/>
          <p:cNvSpPr/>
          <p:nvPr/>
        </p:nvSpPr>
        <p:spPr>
          <a:xfrm>
            <a:off x="0" y="549275"/>
            <a:ext cx="3359150" cy="854075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t">
            <a:spAutoFit/>
          </a:bodyPr>
          <a:p>
            <a:r>
              <a:rPr lang="zh-CN" altLang="en-US" sz="5000" b="1" dirty="0">
                <a:solidFill>
                  <a:srgbClr val="FF0000"/>
                </a:solidFill>
                <a:latin typeface="Arial" panose="020B0604020202020204" pitchFamily="34" charset="0"/>
              </a:rPr>
              <a:t>温馨提示：</a:t>
            </a:r>
            <a:endParaRPr lang="zh-CN" altLang="en-US" sz="5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0054" name="矩形 130053"/>
          <p:cNvSpPr/>
          <p:nvPr/>
        </p:nvSpPr>
        <p:spPr>
          <a:xfrm>
            <a:off x="0" y="1989138"/>
            <a:ext cx="8820150" cy="2530475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t">
            <a:spAutoFit/>
          </a:bodyPr>
          <a:p>
            <a:pPr algn="l"/>
            <a:r>
              <a:rPr lang="en-US" altLang="zh-CN" sz="4000" b="1" dirty="0">
                <a:latin typeface="Arial" panose="020B0604020202020204" pitchFamily="34" charset="0"/>
              </a:rPr>
              <a:t>       </a:t>
            </a:r>
            <a:r>
              <a:rPr lang="zh-CN" altLang="en-US" sz="4000" b="1" dirty="0">
                <a:latin typeface="Arial" panose="020B0604020202020204" pitchFamily="34" charset="0"/>
              </a:rPr>
              <a:t>可以利用手中的素材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拼一拼</a:t>
            </a:r>
            <a:r>
              <a:rPr lang="zh-CN" altLang="en-US" sz="4000" b="1" dirty="0">
                <a:latin typeface="Arial" panose="020B0604020202020204" pitchFamily="34" charset="0"/>
              </a:rPr>
              <a:t>也可以</a:t>
            </a:r>
            <a:endParaRPr lang="zh-CN" altLang="en-US" sz="4000" b="1" dirty="0">
              <a:latin typeface="Arial" panose="020B0604020202020204" pitchFamily="34" charset="0"/>
            </a:endParaRPr>
          </a:p>
          <a:p>
            <a:pPr algn="l"/>
            <a:r>
              <a:rPr lang="zh-CN" altLang="en-US" sz="4000" b="1" dirty="0">
                <a:latin typeface="Arial" panose="020B0604020202020204" pitchFamily="34" charset="0"/>
              </a:rPr>
              <a:t>用你手中的笔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画一画</a:t>
            </a:r>
            <a:r>
              <a:rPr lang="zh-CN" altLang="en-US" sz="4000" b="1" dirty="0">
                <a:latin typeface="Arial" panose="020B0604020202020204" pitchFamily="34" charset="0"/>
              </a:rPr>
              <a:t>或者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写一写</a:t>
            </a:r>
            <a:r>
              <a:rPr lang="zh-CN" altLang="en-US" sz="4000" b="1" dirty="0">
                <a:latin typeface="Arial" panose="020B0604020202020204" pitchFamily="34" charset="0"/>
              </a:rPr>
              <a:t>，还可</a:t>
            </a:r>
            <a:endParaRPr lang="zh-CN" altLang="en-US" sz="4000" b="1" dirty="0">
              <a:latin typeface="Arial" panose="020B0604020202020204" pitchFamily="34" charset="0"/>
            </a:endParaRPr>
          </a:p>
          <a:p>
            <a:pPr algn="l"/>
            <a:r>
              <a:rPr lang="zh-CN" altLang="en-US" sz="4000" b="1" dirty="0">
                <a:latin typeface="Arial" panose="020B0604020202020204" pitchFamily="34" charset="0"/>
              </a:rPr>
              <a:t>以用你自己喜欢的方式表示出它们的推</a:t>
            </a:r>
            <a:endParaRPr lang="zh-CN" altLang="en-US" sz="4000" b="1" dirty="0">
              <a:latin typeface="Arial" panose="020B0604020202020204" pitchFamily="34" charset="0"/>
            </a:endParaRPr>
          </a:p>
          <a:p>
            <a:pPr algn="l"/>
            <a:r>
              <a:rPr lang="zh-CN" altLang="en-US" sz="4000" b="1" dirty="0">
                <a:latin typeface="Arial" panose="020B0604020202020204" pitchFamily="34" charset="0"/>
              </a:rPr>
              <a:t>导过程。</a:t>
            </a:r>
            <a:endParaRPr lang="zh-CN" altLang="en-US" sz="4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4146" name="组合 134145"/>
          <p:cNvGrpSpPr/>
          <p:nvPr/>
        </p:nvGrpSpPr>
        <p:grpSpPr>
          <a:xfrm>
            <a:off x="2122488" y="2205038"/>
            <a:ext cx="4673600" cy="2663825"/>
            <a:chOff x="1521" y="1253"/>
            <a:chExt cx="2944" cy="1678"/>
          </a:xfrm>
        </p:grpSpPr>
        <p:sp>
          <p:nvSpPr>
            <p:cNvPr id="134147" name="矩形 134146"/>
            <p:cNvSpPr/>
            <p:nvPr/>
          </p:nvSpPr>
          <p:spPr>
            <a:xfrm>
              <a:off x="1521" y="1253"/>
              <a:ext cx="2268" cy="1361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4148" name="文本框 134147"/>
            <p:cNvSpPr txBox="1"/>
            <p:nvPr/>
          </p:nvSpPr>
          <p:spPr>
            <a:xfrm>
              <a:off x="2337" y="2604"/>
              <a:ext cx="67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/>
              <a:r>
                <a:rPr lang="en-US" altLang="zh-CN" sz="2800" b="1" dirty="0">
                  <a:solidFill>
                    <a:schemeClr val="tx2"/>
                  </a:solidFill>
                  <a:latin typeface="楷体_GB2312" pitchFamily="49" charset="-122"/>
                  <a:ea typeface="楷体_GB2312" pitchFamily="49" charset="-122"/>
                </a:rPr>
                <a:t>5</a:t>
              </a:r>
              <a:r>
                <a:rPr lang="zh-CN" altLang="en-US" sz="2800" b="1" dirty="0">
                  <a:solidFill>
                    <a:schemeClr val="tx2"/>
                  </a:solidFill>
                  <a:latin typeface="楷体_GB2312" pitchFamily="49" charset="-122"/>
                  <a:ea typeface="楷体_GB2312" pitchFamily="49" charset="-122"/>
                </a:rPr>
                <a:t>分米</a:t>
              </a:r>
              <a:endPara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34149" name="文本框 134148"/>
            <p:cNvSpPr txBox="1"/>
            <p:nvPr/>
          </p:nvSpPr>
          <p:spPr>
            <a:xfrm>
              <a:off x="3789" y="1711"/>
              <a:ext cx="67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algn="l"/>
              <a:r>
                <a:rPr lang="en-US" altLang="zh-CN" sz="2800" b="1" dirty="0">
                  <a:solidFill>
                    <a:schemeClr val="tx2"/>
                  </a:solidFill>
                  <a:latin typeface="楷体_GB2312" pitchFamily="49" charset="-122"/>
                  <a:ea typeface="楷体_GB2312" pitchFamily="49" charset="-122"/>
                </a:rPr>
                <a:t>3</a:t>
              </a:r>
              <a:r>
                <a:rPr lang="zh-CN" altLang="en-US" sz="2800" b="1" dirty="0">
                  <a:solidFill>
                    <a:schemeClr val="tx2"/>
                  </a:solidFill>
                  <a:latin typeface="楷体_GB2312" pitchFamily="49" charset="-122"/>
                  <a:ea typeface="楷体_GB2312" pitchFamily="49" charset="-122"/>
                </a:rPr>
                <a:t>分米</a:t>
              </a:r>
              <a:endParaRPr lang="zh-CN" altLang="en-US" sz="2800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134150" name="直接连接符 134149"/>
            <p:cNvSpPr/>
            <p:nvPr/>
          </p:nvSpPr>
          <p:spPr>
            <a:xfrm>
              <a:off x="1974" y="1253"/>
              <a:ext cx="0" cy="136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4151" name="直接连接符 134150"/>
            <p:cNvSpPr/>
            <p:nvPr/>
          </p:nvSpPr>
          <p:spPr>
            <a:xfrm>
              <a:off x="2428" y="1253"/>
              <a:ext cx="0" cy="136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4152" name="直接连接符 134151"/>
            <p:cNvSpPr/>
            <p:nvPr/>
          </p:nvSpPr>
          <p:spPr>
            <a:xfrm>
              <a:off x="2881" y="1253"/>
              <a:ext cx="0" cy="136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4153" name="直接连接符 134152"/>
            <p:cNvSpPr/>
            <p:nvPr/>
          </p:nvSpPr>
          <p:spPr>
            <a:xfrm>
              <a:off x="3335" y="1253"/>
              <a:ext cx="0" cy="1361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4154" name="直接连接符 134153"/>
            <p:cNvSpPr/>
            <p:nvPr/>
          </p:nvSpPr>
          <p:spPr>
            <a:xfrm>
              <a:off x="1521" y="1707"/>
              <a:ext cx="226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34155" name="直接连接符 134154"/>
            <p:cNvSpPr/>
            <p:nvPr/>
          </p:nvSpPr>
          <p:spPr>
            <a:xfrm>
              <a:off x="1521" y="2160"/>
              <a:ext cx="2268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134156" name="矩形 134155"/>
          <p:cNvSpPr/>
          <p:nvPr/>
        </p:nvSpPr>
        <p:spPr>
          <a:xfrm>
            <a:off x="2125663" y="260350"/>
            <a:ext cx="719137" cy="719138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4157" name="矩形 134156"/>
          <p:cNvSpPr/>
          <p:nvPr/>
        </p:nvSpPr>
        <p:spPr>
          <a:xfrm>
            <a:off x="2122488" y="260350"/>
            <a:ext cx="719137" cy="719138"/>
          </a:xfrm>
          <a:prstGeom prst="rect">
            <a:avLst/>
          </a:prstGeom>
          <a:solidFill>
            <a:srgbClr val="FFCC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4158" name="文本框 134157"/>
          <p:cNvSpPr txBox="1"/>
          <p:nvPr/>
        </p:nvSpPr>
        <p:spPr>
          <a:xfrm>
            <a:off x="2076450" y="1031875"/>
            <a:ext cx="838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分米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4159" name="文本框 134158"/>
          <p:cNvSpPr txBox="1"/>
          <p:nvPr/>
        </p:nvSpPr>
        <p:spPr>
          <a:xfrm>
            <a:off x="1330325" y="404813"/>
            <a:ext cx="86677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b="1" dirty="0">
                <a:solidFill>
                  <a:schemeClr val="tx2"/>
                </a:solidFill>
                <a:latin typeface="楷体_GB2312" pitchFamily="49" charset="-122"/>
                <a:ea typeface="楷体_GB2312" pitchFamily="49" charset="-122"/>
              </a:rPr>
              <a:t>分米</a:t>
            </a:r>
            <a:endParaRPr lang="zh-CN" altLang="en-US" b="1" dirty="0">
              <a:solidFill>
                <a:schemeClr val="tx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4161" name="文本框 134160"/>
          <p:cNvSpPr txBox="1"/>
          <p:nvPr/>
        </p:nvSpPr>
        <p:spPr>
          <a:xfrm>
            <a:off x="2195513" y="4724400"/>
            <a:ext cx="39608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3200" b="1" dirty="0">
                <a:solidFill>
                  <a:srgbClr val="33CC33"/>
                </a:solidFill>
                <a:latin typeface="楷体_GB2312" pitchFamily="49" charset="-122"/>
                <a:ea typeface="楷体_GB2312" pitchFamily="49" charset="-122"/>
              </a:rPr>
              <a:t>5×3</a:t>
            </a:r>
            <a:r>
              <a:rPr lang="zh-CN" altLang="en-US" sz="3200" b="1" dirty="0">
                <a:solidFill>
                  <a:srgbClr val="33CC33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3200" b="1" dirty="0">
                <a:solidFill>
                  <a:srgbClr val="33CC33"/>
                </a:solidFill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3200" b="1" dirty="0">
                <a:solidFill>
                  <a:srgbClr val="33CC33"/>
                </a:solidFill>
                <a:latin typeface="楷体_GB2312" pitchFamily="49" charset="-122"/>
                <a:ea typeface="楷体_GB2312" pitchFamily="49" charset="-122"/>
              </a:rPr>
              <a:t>（平方分米）</a:t>
            </a:r>
            <a:endParaRPr lang="zh-CN" altLang="en-US" sz="3200" b="1" dirty="0">
              <a:solidFill>
                <a:srgbClr val="33CC33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4162" name="文本框 134161"/>
          <p:cNvSpPr txBox="1"/>
          <p:nvPr/>
        </p:nvSpPr>
        <p:spPr>
          <a:xfrm>
            <a:off x="1908175" y="5308600"/>
            <a:ext cx="4989513" cy="641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600" b="1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长方形的面积＝长</a:t>
            </a:r>
            <a:r>
              <a:rPr lang="en-US" altLang="zh-CN" sz="3600" b="1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3600" b="1" dirty="0">
                <a:solidFill>
                  <a:srgbClr val="33CC33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宽</a:t>
            </a:r>
            <a:endParaRPr lang="zh-CN" altLang="en-US" sz="3600" b="1" dirty="0">
              <a:solidFill>
                <a:srgbClr val="33CC33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4164" name="动作按钮: 结束 134163">
            <a:hlinkClick r:id="rId1" action="ppaction://hlinksldjump"/>
          </p:cNvPr>
          <p:cNvSpPr/>
          <p:nvPr/>
        </p:nvSpPr>
        <p:spPr>
          <a:xfrm>
            <a:off x="7740650" y="5734050"/>
            <a:ext cx="1057275" cy="434975"/>
          </a:xfrm>
          <a:prstGeom prst="actionButtonEnd">
            <a:avLst/>
          </a:prstGeom>
          <a:solidFill>
            <a:srgbClr val="FFFF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/>
            <a:endParaRPr dirty="0">
              <a:latin typeface="Arial" panose="020B0604020202020204" pitchFamily="34" charset="0"/>
            </a:endParaRPr>
          </a:p>
        </p:txBody>
      </p:sp>
      <p:sp>
        <p:nvSpPr>
          <p:cNvPr id="134169" name="文本框 134168"/>
          <p:cNvSpPr txBox="1"/>
          <p:nvPr/>
        </p:nvSpPr>
        <p:spPr>
          <a:xfrm>
            <a:off x="3578225" y="1419225"/>
            <a:ext cx="638175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长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4171" name="文本框 134170"/>
          <p:cNvSpPr txBox="1"/>
          <p:nvPr/>
        </p:nvSpPr>
        <p:spPr>
          <a:xfrm>
            <a:off x="3762375" y="5888038"/>
            <a:ext cx="1719263" cy="854075"/>
          </a:xfrm>
          <a:prstGeom prst="rect">
            <a:avLst/>
          </a:prstGeom>
          <a:noFill/>
          <a:ln w="12700">
            <a:noFill/>
          </a:ln>
          <a:effectLst>
            <a:outerShdw dist="35921" dir="2699999" sy="50000" kx="2003315" algn="bl" rotWithShape="0">
              <a:srgbClr val="C0C0C0">
                <a:alpha val="80000"/>
              </a:srgbClr>
            </a:outerShdw>
          </a:effectLst>
        </p:spPr>
        <p:txBody>
          <a:bodyPr wrap="none" anchor="t">
            <a:spAutoFit/>
          </a:bodyPr>
          <a:p>
            <a:r>
              <a:rPr lang="en-US" altLang="zh-CN" sz="5000" b="1" err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S=ab</a:t>
            </a:r>
            <a:endParaRPr lang="en-US" altLang="zh-CN" sz="50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34172" name="文本框 134171"/>
          <p:cNvSpPr txBox="1"/>
          <p:nvPr/>
        </p:nvSpPr>
        <p:spPr>
          <a:xfrm>
            <a:off x="1330325" y="2997200"/>
            <a:ext cx="639763" cy="64135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6800" rIns="90000" bIns="46800" anchor="t">
            <a:spAutoFit/>
          </a:bodyPr>
          <a:p>
            <a:r>
              <a:rPr lang="zh-CN" altLang="en-US" sz="3600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宽</a:t>
            </a:r>
            <a:endParaRPr lang="zh-CN" altLang="en-US" sz="3600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50289E-6 L 0.00018 0.2834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4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4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4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4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4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4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7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417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417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1" grpId="0"/>
      <p:bldP spid="134162" grpId="0" animBg="1"/>
      <p:bldP spid="134169" grpId="0"/>
      <p:bldP spid="1341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5170" name="组合 135169"/>
          <p:cNvGrpSpPr/>
          <p:nvPr/>
        </p:nvGrpSpPr>
        <p:grpSpPr>
          <a:xfrm>
            <a:off x="1979613" y="692150"/>
            <a:ext cx="4897437" cy="2449513"/>
            <a:chOff x="1247" y="436"/>
            <a:chExt cx="3085" cy="1543"/>
          </a:xfrm>
        </p:grpSpPr>
        <p:sp>
          <p:nvSpPr>
            <p:cNvPr id="135171" name="平行四边形 135170"/>
            <p:cNvSpPr/>
            <p:nvPr/>
          </p:nvSpPr>
          <p:spPr>
            <a:xfrm>
              <a:off x="1247" y="437"/>
              <a:ext cx="3085" cy="1542"/>
            </a:xfrm>
            <a:prstGeom prst="parallelogram">
              <a:avLst>
                <a:gd name="adj" fmla="val 50016"/>
              </a:avLst>
            </a:prstGeom>
            <a:solidFill>
              <a:srgbClr val="FF00FF"/>
            </a:solidFill>
            <a:ln w="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5172" name="矩形 135171"/>
            <p:cNvSpPr/>
            <p:nvPr/>
          </p:nvSpPr>
          <p:spPr>
            <a:xfrm>
              <a:off x="1247" y="436"/>
              <a:ext cx="771" cy="1543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35173" name="直角三角形 135172"/>
          <p:cNvSpPr/>
          <p:nvPr/>
        </p:nvSpPr>
        <p:spPr>
          <a:xfrm rot="16200000">
            <a:off x="1366838" y="1303338"/>
            <a:ext cx="2447925" cy="1223962"/>
          </a:xfrm>
          <a:prstGeom prst="rtTriangle">
            <a:avLst/>
          </a:prstGeom>
          <a:solidFill>
            <a:srgbClr val="FF00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5174" name="直角三角形 135173"/>
          <p:cNvSpPr/>
          <p:nvPr/>
        </p:nvSpPr>
        <p:spPr>
          <a:xfrm rot="16200000">
            <a:off x="1366838" y="1303338"/>
            <a:ext cx="2447925" cy="1223962"/>
          </a:xfrm>
          <a:prstGeom prst="rtTriangle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75" name="文本框 135174"/>
          <p:cNvSpPr txBox="1"/>
          <p:nvPr/>
        </p:nvSpPr>
        <p:spPr>
          <a:xfrm>
            <a:off x="3756025" y="3027363"/>
            <a:ext cx="744538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底</a:t>
            </a:r>
            <a:endParaRPr lang="zh-CN" altLang="en-US" sz="4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5176" name="文本框 135175"/>
          <p:cNvSpPr txBox="1"/>
          <p:nvPr/>
        </p:nvSpPr>
        <p:spPr>
          <a:xfrm>
            <a:off x="3203575" y="1484313"/>
            <a:ext cx="744538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高</a:t>
            </a:r>
            <a:endParaRPr lang="zh-CN" altLang="en-US" sz="4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5177" name="文本框 135176"/>
          <p:cNvSpPr txBox="1"/>
          <p:nvPr/>
        </p:nvSpPr>
        <p:spPr>
          <a:xfrm>
            <a:off x="4140200" y="3068638"/>
            <a:ext cx="1865313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长</a:t>
            </a:r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）</a:t>
            </a:r>
            <a:endParaRPr lang="zh-CN" altLang="en-US" sz="4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5178" name="文本框 135177"/>
          <p:cNvSpPr txBox="1"/>
          <p:nvPr/>
        </p:nvSpPr>
        <p:spPr>
          <a:xfrm>
            <a:off x="3563938" y="1484313"/>
            <a:ext cx="1865312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（</a:t>
            </a:r>
            <a:r>
              <a:rPr lang="zh-CN" altLang="en-US" sz="4400" b="1" dirty="0">
                <a:solidFill>
                  <a:srgbClr val="0099FF"/>
                </a:solidFill>
                <a:latin typeface="Arial" panose="020B0604020202020204" pitchFamily="34" charset="0"/>
                <a:ea typeface="楷体_GB2312" pitchFamily="49" charset="-122"/>
              </a:rPr>
              <a:t>宽</a:t>
            </a:r>
            <a:r>
              <a:rPr lang="zh-CN" altLang="en-US" sz="4400" b="1" dirty="0">
                <a:latin typeface="Arial" panose="020B0604020202020204" pitchFamily="34" charset="0"/>
                <a:ea typeface="楷体_GB2312" pitchFamily="49" charset="-122"/>
              </a:rPr>
              <a:t>）</a:t>
            </a:r>
            <a:endParaRPr lang="zh-CN" altLang="en-US" sz="44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5179" name="文本框 135178"/>
          <p:cNvSpPr txBox="1"/>
          <p:nvPr/>
        </p:nvSpPr>
        <p:spPr>
          <a:xfrm>
            <a:off x="1908175" y="4167188"/>
            <a:ext cx="59769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rgbClr val="CCCC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长方形的面积＝长</a:t>
            </a:r>
            <a:r>
              <a:rPr lang="en-US" altLang="zh-CN" sz="4000" b="1" dirty="0">
                <a:solidFill>
                  <a:srgbClr val="CCCC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rgbClr val="CCCC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宽</a:t>
            </a:r>
            <a:endParaRPr lang="zh-CN" altLang="en-US" sz="4000" b="1" dirty="0">
              <a:solidFill>
                <a:srgbClr val="CCCC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5180" name="直角三角形 135179"/>
          <p:cNvSpPr/>
          <p:nvPr/>
        </p:nvSpPr>
        <p:spPr>
          <a:xfrm rot="16200000">
            <a:off x="5003800" y="1268413"/>
            <a:ext cx="2447925" cy="1295400"/>
          </a:xfrm>
          <a:prstGeom prst="rtTriangle">
            <a:avLst/>
          </a:prstGeom>
          <a:solidFill>
            <a:srgbClr val="FF00FF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5181" name="直接连接符 135180"/>
          <p:cNvSpPr/>
          <p:nvPr/>
        </p:nvSpPr>
        <p:spPr>
          <a:xfrm>
            <a:off x="3203575" y="692150"/>
            <a:ext cx="0" cy="2449513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35182" name="文本框 135181"/>
          <p:cNvSpPr txBox="1"/>
          <p:nvPr/>
        </p:nvSpPr>
        <p:spPr>
          <a:xfrm>
            <a:off x="900113" y="5300663"/>
            <a:ext cx="6911975" cy="7016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平行四边形的面积＝底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高</a:t>
            </a:r>
            <a:endParaRPr lang="zh-CN" altLang="en-US" sz="4000" b="1" dirty="0">
              <a:solidFill>
                <a:schemeClr val="accent2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5183" name="直接连接符 135182"/>
          <p:cNvSpPr/>
          <p:nvPr/>
        </p:nvSpPr>
        <p:spPr>
          <a:xfrm>
            <a:off x="4500563" y="48688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5184" name="直接连接符 135183"/>
          <p:cNvSpPr/>
          <p:nvPr/>
        </p:nvSpPr>
        <p:spPr>
          <a:xfrm>
            <a:off x="5867400" y="48688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5185" name="直接连接符 135184"/>
          <p:cNvSpPr/>
          <p:nvPr/>
        </p:nvSpPr>
        <p:spPr>
          <a:xfrm>
            <a:off x="6877050" y="48688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5186" name="文本框 135185"/>
          <p:cNvSpPr txBox="1"/>
          <p:nvPr/>
        </p:nvSpPr>
        <p:spPr>
          <a:xfrm>
            <a:off x="4643438" y="5949950"/>
            <a:ext cx="29527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b="1" dirty="0">
                <a:solidFill>
                  <a:srgbClr val="0099FF"/>
                </a:solidFill>
                <a:latin typeface="Arial" panose="020B0604020202020204" pitchFamily="34" charset="0"/>
              </a:rPr>
              <a:t>S</a:t>
            </a:r>
            <a:r>
              <a:rPr lang="zh-CN" altLang="en-US" sz="4000" b="1" dirty="0">
                <a:solidFill>
                  <a:srgbClr val="0099FF"/>
                </a:solidFill>
                <a:latin typeface="Arial" panose="020B0604020202020204" pitchFamily="34" charset="0"/>
              </a:rPr>
              <a:t>＝</a:t>
            </a:r>
            <a:r>
              <a:rPr lang="en-US" altLang="zh-CN" sz="4000" b="1">
                <a:solidFill>
                  <a:srgbClr val="0099FF"/>
                </a:solidFill>
                <a:latin typeface="Arial" panose="020B0604020202020204" pitchFamily="34" charset="0"/>
              </a:rPr>
              <a:t>ah</a:t>
            </a:r>
            <a:endParaRPr lang="en-US" altLang="zh-CN" sz="4000" b="1">
              <a:solidFill>
                <a:srgbClr val="0099FF"/>
              </a:solidFill>
              <a:latin typeface="Arial" panose="020B0604020202020204" pitchFamily="34" charset="0"/>
            </a:endParaRPr>
          </a:p>
        </p:txBody>
      </p:sp>
      <p:sp>
        <p:nvSpPr>
          <p:cNvPr id="135187" name="文本框 135186"/>
          <p:cNvSpPr txBox="1"/>
          <p:nvPr/>
        </p:nvSpPr>
        <p:spPr>
          <a:xfrm>
            <a:off x="3132138" y="2571750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3600" b="1" dirty="0">
                <a:latin typeface="Arial" panose="020B0604020202020204" pitchFamily="34" charset="0"/>
              </a:rPr>
              <a:t>┐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35188" name="动作按钮: 结束 135187">
            <a:hlinkClick r:id="rId1" action="ppaction://hlinksldjump"/>
          </p:cNvPr>
          <p:cNvSpPr/>
          <p:nvPr/>
        </p:nvSpPr>
        <p:spPr>
          <a:xfrm>
            <a:off x="7596188" y="5084763"/>
            <a:ext cx="1127125" cy="582612"/>
          </a:xfrm>
          <a:prstGeom prst="actionButtonEnd">
            <a:avLst/>
          </a:prstGeom>
          <a:solidFill>
            <a:srgbClr val="FFFF00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8 1.85185E-6 L 0.40225 1.85185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1.85185E-6 L -0.40122 1.85185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5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3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3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5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6" grpId="0"/>
      <p:bldP spid="135177" grpId="0"/>
      <p:bldP spid="135178" grpId="0"/>
      <p:bldP spid="135179" grpId="0"/>
      <p:bldP spid="135182" grpId="0" animBg="1"/>
      <p:bldP spid="135186" grpId="0"/>
      <p:bldP spid="1351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4" name="等腰三角形 136193"/>
          <p:cNvSpPr/>
          <p:nvPr/>
        </p:nvSpPr>
        <p:spPr>
          <a:xfrm rot="10800000">
            <a:off x="3924300" y="3213100"/>
            <a:ext cx="3529013" cy="2376488"/>
          </a:xfrm>
          <a:prstGeom prst="triangle">
            <a:avLst>
              <a:gd name="adj" fmla="val 67213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6195" name="等腰三角形 136194"/>
          <p:cNvSpPr/>
          <p:nvPr/>
        </p:nvSpPr>
        <p:spPr>
          <a:xfrm>
            <a:off x="395288" y="836613"/>
            <a:ext cx="3529012" cy="2376487"/>
          </a:xfrm>
          <a:prstGeom prst="triangle">
            <a:avLst>
              <a:gd name="adj" fmla="val 6721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6196" name="等腰三角形 136195"/>
          <p:cNvSpPr/>
          <p:nvPr/>
        </p:nvSpPr>
        <p:spPr>
          <a:xfrm>
            <a:off x="395288" y="836613"/>
            <a:ext cx="3529012" cy="2376487"/>
          </a:xfrm>
          <a:prstGeom prst="triangle">
            <a:avLst>
              <a:gd name="adj" fmla="val 67213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6197" name="直接连接符 136196"/>
          <p:cNvSpPr/>
          <p:nvPr/>
        </p:nvSpPr>
        <p:spPr>
          <a:xfrm>
            <a:off x="2771775" y="836613"/>
            <a:ext cx="0" cy="2376487"/>
          </a:xfrm>
          <a:prstGeom prst="line">
            <a:avLst/>
          </a:prstGeom>
          <a:ln w="28575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36198" name="文本框 136197"/>
          <p:cNvSpPr txBox="1"/>
          <p:nvPr/>
        </p:nvSpPr>
        <p:spPr>
          <a:xfrm>
            <a:off x="1835150" y="3141663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底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6199" name="文本框 136198"/>
          <p:cNvSpPr txBox="1"/>
          <p:nvPr/>
        </p:nvSpPr>
        <p:spPr>
          <a:xfrm>
            <a:off x="2705100" y="2643188"/>
            <a:ext cx="642938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en-US" altLang="zh-CN" sz="3600" b="1" dirty="0">
                <a:latin typeface="Arial" panose="020B0604020202020204" pitchFamily="34" charset="0"/>
              </a:rPr>
              <a:t>┐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136200" name="文本框 136199"/>
          <p:cNvSpPr txBox="1"/>
          <p:nvPr/>
        </p:nvSpPr>
        <p:spPr>
          <a:xfrm>
            <a:off x="2700338" y="1916113"/>
            <a:ext cx="642937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600" b="1" dirty="0">
                <a:latin typeface="Arial" panose="020B0604020202020204" pitchFamily="34" charset="0"/>
                <a:ea typeface="楷体_GB2312" pitchFamily="49" charset="-122"/>
              </a:rPr>
              <a:t>高</a:t>
            </a:r>
            <a:endParaRPr lang="zh-CN" altLang="en-US" sz="3600" b="1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36201" name="文本框 136200"/>
          <p:cNvSpPr txBox="1"/>
          <p:nvPr/>
        </p:nvSpPr>
        <p:spPr>
          <a:xfrm>
            <a:off x="1187450" y="3933825"/>
            <a:ext cx="68405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rgbClr val="0099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平行四边形的面积＝底</a:t>
            </a:r>
            <a:r>
              <a:rPr lang="en-US" altLang="zh-CN" sz="4000" b="1" dirty="0">
                <a:solidFill>
                  <a:srgbClr val="0099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rgbClr val="0099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高</a:t>
            </a:r>
            <a:endParaRPr lang="zh-CN" altLang="en-US" sz="4000" b="1" dirty="0">
              <a:solidFill>
                <a:srgbClr val="0099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6202" name="直接连接符 136201"/>
          <p:cNvSpPr/>
          <p:nvPr/>
        </p:nvSpPr>
        <p:spPr>
          <a:xfrm>
            <a:off x="6154738" y="46529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6203" name="直接连接符 136202"/>
          <p:cNvSpPr/>
          <p:nvPr/>
        </p:nvSpPr>
        <p:spPr>
          <a:xfrm>
            <a:off x="7164388" y="4652963"/>
            <a:ext cx="0" cy="360362"/>
          </a:xfrm>
          <a:prstGeom prst="line">
            <a:avLst/>
          </a:prstGeom>
          <a:ln w="76200" cap="flat" cmpd="sng">
            <a:solidFill>
              <a:srgbClr val="CC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36204" name="文本框 136203"/>
          <p:cNvSpPr txBox="1"/>
          <p:nvPr/>
        </p:nvSpPr>
        <p:spPr>
          <a:xfrm>
            <a:off x="2195513" y="5032375"/>
            <a:ext cx="6480175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三角形的面积＝底</a:t>
            </a:r>
            <a:r>
              <a:rPr lang="en-US" altLang="zh-CN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×</a:t>
            </a:r>
            <a:r>
              <a:rPr lang="zh-CN" altLang="en-US" sz="4000" b="1" dirty="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高</a:t>
            </a:r>
            <a:r>
              <a:rPr lang="en-US" altLang="zh-CN" sz="4000" b="1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÷2</a:t>
            </a:r>
            <a:endParaRPr lang="en-US" altLang="zh-CN" sz="4000" b="1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36205" name="文本框 136204"/>
          <p:cNvSpPr txBox="1"/>
          <p:nvPr/>
        </p:nvSpPr>
        <p:spPr>
          <a:xfrm>
            <a:off x="3708400" y="5805488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en-US" altLang="zh-CN" sz="4000" b="1" dirty="0">
                <a:solidFill>
                  <a:srgbClr val="0000FF"/>
                </a:solidFill>
                <a:latin typeface="Arial" panose="020B0604020202020204" pitchFamily="34" charset="0"/>
              </a:rPr>
              <a:t>S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＝</a:t>
            </a:r>
            <a:r>
              <a:rPr lang="en-US" altLang="zh-CN" sz="4000" b="1">
                <a:solidFill>
                  <a:srgbClr val="0000FF"/>
                </a:solidFill>
                <a:latin typeface="Arial" panose="020B0604020202020204" pitchFamily="34" charset="0"/>
              </a:rPr>
              <a:t>ah÷2</a:t>
            </a:r>
            <a:endParaRPr lang="en-US" altLang="zh-CN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36206" name="等腰三角形 136205"/>
          <p:cNvSpPr/>
          <p:nvPr/>
        </p:nvSpPr>
        <p:spPr>
          <a:xfrm>
            <a:off x="3924300" y="3213100"/>
            <a:ext cx="3529013" cy="2376488"/>
          </a:xfrm>
          <a:prstGeom prst="triangle">
            <a:avLst>
              <a:gd name="adj" fmla="val 67213"/>
            </a:avLst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6207" name="动作按钮: 结束 136206">
            <a:hlinkClick r:id="rId1" action="ppaction://hlinksldjump"/>
          </p:cNvPr>
          <p:cNvSpPr/>
          <p:nvPr/>
        </p:nvSpPr>
        <p:spPr>
          <a:xfrm>
            <a:off x="7812088" y="6237288"/>
            <a:ext cx="890587" cy="428625"/>
          </a:xfrm>
          <a:prstGeom prst="actionButtonEnd">
            <a:avLst/>
          </a:prstGeom>
          <a:solidFill>
            <a:srgbClr val="FFFF00"/>
          </a:solidFill>
          <a:ln w="222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0.38195 0.3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6" dur="2000" fill="hold"/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-0.12604 -0.34653 " pathEditMode="relative" ptsTypes="AA">
                                      <p:cBhvr>
                                        <p:cTn id="26" dur="2000" fill="hold"/>
                                        <p:tgtEl>
                                          <p:spTgt spid="136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6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201" grpId="0"/>
      <p:bldP spid="136204" grpId="0" animBg="1"/>
      <p:bldP spid="136205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1013</Words>
  <Application>WPS 演示</Application>
  <PresentationFormat>在屏幕上显示</PresentationFormat>
  <Paragraphs>336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楷体_GB2312</vt:lpstr>
      <vt:lpstr>Comic Sans MS</vt:lpstr>
      <vt:lpstr>黑体</vt:lpstr>
      <vt:lpstr>Times New Roman</vt:lpstr>
      <vt:lpstr>Verdana</vt:lpstr>
      <vt:lpstr>Symbol</vt:lpstr>
      <vt:lpstr>华文新魏</vt:lpstr>
      <vt:lpstr>新宋体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 (Beijing)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Administrator</cp:lastModifiedBy>
  <cp:revision>288</cp:revision>
  <dcterms:created xsi:type="dcterms:W3CDTF">2011-11-15T04:55:05Z</dcterms:created>
  <dcterms:modified xsi:type="dcterms:W3CDTF">2017-12-26T12:16:03Z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